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52"/>
  </p:notesMasterIdLst>
  <p:handoutMasterIdLst>
    <p:handoutMasterId r:id="rId53"/>
  </p:handoutMasterIdLst>
  <p:sldIdLst>
    <p:sldId id="256" r:id="rId5"/>
    <p:sldId id="837" r:id="rId6"/>
    <p:sldId id="861" r:id="rId7"/>
    <p:sldId id="821" r:id="rId8"/>
    <p:sldId id="767" r:id="rId9"/>
    <p:sldId id="768" r:id="rId10"/>
    <p:sldId id="855" r:id="rId11"/>
    <p:sldId id="832" r:id="rId12"/>
    <p:sldId id="771" r:id="rId13"/>
    <p:sldId id="864" r:id="rId14"/>
    <p:sldId id="259" r:id="rId15"/>
    <p:sldId id="258" r:id="rId16"/>
    <p:sldId id="871" r:id="rId17"/>
    <p:sldId id="862" r:id="rId18"/>
    <p:sldId id="865" r:id="rId19"/>
    <p:sldId id="872" r:id="rId20"/>
    <p:sldId id="863" r:id="rId21"/>
    <p:sldId id="794" r:id="rId22"/>
    <p:sldId id="786" r:id="rId23"/>
    <p:sldId id="802" r:id="rId24"/>
    <p:sldId id="787" r:id="rId25"/>
    <p:sldId id="846" r:id="rId26"/>
    <p:sldId id="829" r:id="rId27"/>
    <p:sldId id="811" r:id="rId28"/>
    <p:sldId id="866" r:id="rId29"/>
    <p:sldId id="867" r:id="rId30"/>
    <p:sldId id="868" r:id="rId31"/>
    <p:sldId id="869" r:id="rId32"/>
    <p:sldId id="870" r:id="rId33"/>
    <p:sldId id="873" r:id="rId34"/>
    <p:sldId id="790" r:id="rId35"/>
    <p:sldId id="827" r:id="rId36"/>
    <p:sldId id="854" r:id="rId37"/>
    <p:sldId id="848" r:id="rId38"/>
    <p:sldId id="828" r:id="rId39"/>
    <p:sldId id="847" r:id="rId40"/>
    <p:sldId id="849" r:id="rId41"/>
    <p:sldId id="774" r:id="rId42"/>
    <p:sldId id="775" r:id="rId43"/>
    <p:sldId id="875" r:id="rId44"/>
    <p:sldId id="845" r:id="rId45"/>
    <p:sldId id="876" r:id="rId46"/>
    <p:sldId id="260" r:id="rId47"/>
    <p:sldId id="257" r:id="rId48"/>
    <p:sldId id="262" r:id="rId49"/>
    <p:sldId id="877" r:id="rId50"/>
    <p:sldId id="26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4"/>
    <a:srgbClr val="01C6FD"/>
    <a:srgbClr val="79AE02"/>
    <a:srgbClr val="067F9C"/>
    <a:srgbClr val="014E52"/>
    <a:srgbClr val="0C596D"/>
    <a:srgbClr val="03556D"/>
    <a:srgbClr val="145C72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58E22-B2DE-40F8-A59E-48E0813183E3}" v="720" dt="2025-03-24T17:09:39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1" autoAdjust="0"/>
    <p:restoredTop sz="97420" autoAdjust="0"/>
  </p:normalViewPr>
  <p:slideViewPr>
    <p:cSldViewPr snapToGrid="0">
      <p:cViewPr varScale="1">
        <p:scale>
          <a:sx n="149" d="100"/>
          <a:sy n="149" d="100"/>
        </p:scale>
        <p:origin x="116" y="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4281"/>
    </p:cViewPr>
  </p:sorterViewPr>
  <p:notesViewPr>
    <p:cSldViewPr snapToGrid="0">
      <p:cViewPr varScale="1">
        <p:scale>
          <a:sx n="121" d="100"/>
          <a:sy n="121" d="100"/>
        </p:scale>
        <p:origin x="392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8026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729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D951-1F1A-BA3E-1386-512B7096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0A950-548D-D843-3222-C94CCB2E1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E8571-60E6-8B6F-457B-EB65B3C7B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68EDE-50C4-61B7-7835-1605A3E0B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498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00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0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81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0027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9336-6194-3E4A-20E6-25E8450C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4633F-9AD5-598F-8C94-AF8A1E0BA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F3EC0-9C14-8D27-B753-BE1778858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471E-071C-C292-174C-2A3D3E817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604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57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1231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8879-0183-5DAF-18CA-C35EE895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9245F-B42D-81CB-70B4-DDAC31F57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375F6-9B97-B674-6401-7CF0014C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GLM function in R takes care of all of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C331-5A22-18C3-0F7E-63305243E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977E8-DD63-438C-9687-407ED8D785F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5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ED8D-9482-A65C-491A-0CEC3CC6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977C-7BE9-B7BE-5F77-F36AC56A2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310E6-C372-241E-7700-D247CC4F0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999FE-4B6F-2779-257C-B7FB06514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2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0944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0F0B-DD2A-F81C-8191-21327070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9043D-3487-0E08-8143-C60BD5916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387B3-2A94-B45B-4FC1-86CBA9BC8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8381-ED42-55A8-60DA-592784A4A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5693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7A4B-B39C-B2CC-2505-5FEDAADF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88CB2-F939-AF18-E167-7AAC2D239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EF562-FF4D-6D28-5D1F-FA85DCB39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2F51-7F8B-1A53-3B12-0FA53709F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6957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AE1DB-1B86-C10D-4990-432F005A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A737C-5056-8085-5475-659CC6B3B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95DCA-05DA-508F-7851-559769622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AUC and pseudo-absences</a:t>
            </a:r>
          </a:p>
          <a:p>
            <a:r>
              <a:rPr lang="en-GB" dirty="0"/>
              <a:t>How do you calculate specificity when you are classifying pseudo-absences?</a:t>
            </a:r>
          </a:p>
          <a:p>
            <a:r>
              <a:rPr lang="en-GB" dirty="0"/>
              <a:t>If AUC is 1, what does it tell you about the probability of finding a species?</a:t>
            </a:r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2985-45A6-70ED-C252-5EC0FB66F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196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32256-59BE-593E-C7C6-6DB4351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0DBB4-CC2B-F9E8-92A5-8815F3917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F8BC2-57E2-FB1D-8BA3-311DF8D6A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DCAC-87FA-F538-4BA3-6745A2A0A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9097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2EF26-93FD-17C4-0B25-BC153E53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E2139-D03C-4D7D-4525-F324ED737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91D38-107D-127F-6515-D573FFECC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00CAE-AA9F-6003-D71B-13F491265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046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6982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23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9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673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Focussing on the impacts of temperature:</a:t>
            </a:r>
          </a:p>
          <a:p>
            <a:endParaRPr lang="en-GB" dirty="0"/>
          </a:p>
          <a:p>
            <a:r>
              <a:rPr lang="en-GB" dirty="0"/>
              <a:t>Biodiversity research frequently focusses on range shifts</a:t>
            </a:r>
          </a:p>
          <a:p>
            <a:endParaRPr lang="en-GB" dirty="0"/>
          </a:p>
          <a:p>
            <a:r>
              <a:rPr lang="en-GB" dirty="0"/>
              <a:t>Moving from species range shifts to ecosystem changes</a:t>
            </a:r>
          </a:p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304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50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62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3211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347EB-D255-BAE7-622D-11106D458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98354-E4DD-2D27-95EA-195EA5989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463D9-3348-F82E-6005-9F26FFF47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CA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9891-216A-AC74-F708-F54BC309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02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AE59-5973-4895-88CF-F50F5D0DC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92C46-A7BB-4731-9668-9D4988CF7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400-110E-46E4-9946-36687FC8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BECE2-2580-46C4-857F-AB7FFA43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2BD9-6BB8-4810-95E2-FC86790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lowchart: Document 3">
            <a:extLst>
              <a:ext uri="{FF2B5EF4-FFF2-40B4-BE49-F238E27FC236}">
                <a16:creationId xmlns:a16="http://schemas.microsoft.com/office/drawing/2014/main" id="{2B0A29B2-072C-4C16-A2C5-78184481EAC7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C624D-A531-4D5D-A3D3-AFDBC837382D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8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5527-CCFC-41D3-A694-9B4C52CC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89475-F686-48FD-BE9D-1899CE93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6679-5C86-47EF-AE83-28DAE148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420C3-976D-42D7-A775-9D6A9400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3BCF8-4B88-4EEF-8D15-2250F405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3514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4B29D-112E-4C14-8A24-BC9CA7F36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F5DF4-5A54-4C2D-A90D-CE043D6F9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9751-96E7-426C-9867-57D1386B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C745-CB24-470C-9D29-753061E9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FA63-FC1D-40E4-A3F7-9B2891A5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2112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8" y="4957010"/>
            <a:ext cx="88614" cy="1727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5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Edit Master text </a:t>
            </a:r>
            <a:r>
              <a:rPr lang="en-US" noProof="0" dirty="0" err="1"/>
              <a:t>styless</a:t>
            </a:r>
            <a:endParaRPr lang="en-US" noProof="0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54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CA25-2860-40A6-951D-AA019563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E107-D09E-479D-A13D-B50BEB69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F91D-171E-4B53-81D9-21C1A73C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67BB1-7F62-4601-9AA3-7BB616C9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15810-8971-4380-BF31-CF205436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0F48A7D-8FB9-4CEE-A294-E55A58E471A9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17D3-E49E-4DC0-8E24-7B7D46FDA10B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D84FC-C4F3-452E-BEBC-10183E73D70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DB0ED3-F407-48B1-96CB-B2E4035AF943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0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F8DD-B276-4124-83F9-8624F5A4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7AC3-8B7C-4526-B2EB-192AA7EAB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A503-D7C1-452D-BA78-879B9A13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FCE65-161C-4763-99D1-416BB255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1A07-49B0-49BE-9907-DAB490B2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lowchart: Document 3">
            <a:extLst>
              <a:ext uri="{FF2B5EF4-FFF2-40B4-BE49-F238E27FC236}">
                <a16:creationId xmlns:a16="http://schemas.microsoft.com/office/drawing/2014/main" id="{C3C4FFC1-DC8C-4FCB-BCEB-1E304DDD4A8B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8942BF-775F-4638-8F03-C6AA444D52E3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487AF-7019-4470-B36F-5C6D1710D19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394FA0A-FCEF-4634-BA5A-1CD996D6E772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79CE-6DA7-43A1-9667-22BB46B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E7CF-AA7F-454D-A804-8CBAF2AD4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4FC92-814C-4977-AB17-78F91B8A1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73101-F86D-4C84-A551-2F2B8385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F58D8-F717-4F54-B163-72B314C9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F2950-257B-475C-A511-733A035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86E8DF1B-B268-4262-BB5C-4285D91B6B9E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C1EF-B1FE-4894-8973-0B773C0C7778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3BEA9-89B5-4774-ABDA-94C094159F40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1EB6C7-0C42-425B-8DB3-0031B7D51104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3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D031-B995-4258-9B37-A86FB4C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4E1BE-84DA-45DD-8F22-14D5ACE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8D268-AEA2-4643-8B75-71CBE6AA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EA67-F706-4BE9-9CD4-927F5C97A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36AC5-1872-4EBF-88F3-F4B95F52D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805B5-1755-4174-A25C-EC9B4816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580BD7-5204-4EDE-AD93-3FFCAB52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A8A03-1579-4E28-9BDC-FAC96915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6FA7AA0-ABD4-4713-BFF0-A21331D57026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48C96-8F34-4BF8-927A-6FA1F70DEA8A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0BE2F-7510-435B-A78C-137A7C71D3E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E0C9F71-F29A-4F99-A18E-D09385BEFED9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5F8D-CDF8-4E66-A565-2001DE71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3A094-FD00-47F2-923F-3B0F01C5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8E0D0-8342-43B9-9D2C-3CA64DC4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69300-12AA-4464-B087-1759C578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81DEE-109F-4581-98BF-7B7959259AD2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5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8D663-56E7-4D59-9784-101AAF4C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B6B5D-6B3D-47BF-8223-E3DB73C4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E793B-986F-4271-9FC3-72B35C0F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05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DC66-2FAA-440B-824F-4A6F6191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6F8F-D506-412C-AA3C-498BE423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BC12-D190-41DE-ABDB-417D5137E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2BE97-4E62-4BE9-BFEE-695DB5EB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97-B1BD-4387-AB1F-29B635F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42DCB-3708-4636-A699-A6620605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2C4CE4-1AA2-4C2F-9D6C-D9B8F36A00F9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EAF46-BA4C-43BA-B584-FADD116BB4A5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6E217-166A-4ABD-9140-0107AF0D850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6639D22-BDBD-40E4-9138-DD39D74E5437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1F7-7D74-4E06-B67C-FF836B7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13AE3-AF85-4FE3-8244-7E8C65638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8B9D-49D1-46E1-A944-6A7628908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A40AF-394D-4D49-83EE-FC593B6A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E026-5516-45DA-93EB-1F8BDEA7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D7F73-A847-40CC-87E4-89093E1B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1EB8D8E-446C-4FC9-8E34-618FD8419224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68EB3-1A9E-4619-B416-AC0E2046FB6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E9B63-82CF-4375-AB1E-B6AE9A2B2F4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966203-423B-425B-87DE-1FAE3116C51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F8785-DDAD-4066-BCD9-5753C4CC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EBC93-B369-406E-A074-CB28863C9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D103-6028-491C-9406-EEBA361B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63AB2-8948-4748-AEB5-EC6EF76DE86A}" type="datetimeFigureOut">
              <a:rPr lang="en-CA" smtClean="0"/>
              <a:t>2025-03-24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8CBE-8DB7-40A2-8999-B6F238099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F950-2622-4F48-A195-95377587F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62D5-B9A5-4208-AF16-D4EFCFB5F2B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3A7F3-EBE1-434F-B25A-B0BAA750752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5AF656-7C29-4F0A-9461-12E58DC6EA6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0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60" r:id="rId14"/>
    <p:sldLayoutId id="2147483662" r:id="rId15"/>
    <p:sldLayoutId id="2147483668" r:id="rId16"/>
    <p:sldLayoutId id="2147483674" r:id="rId17"/>
    <p:sldLayoutId id="2147483671" r:id="rId18"/>
    <p:sldLayoutId id="2147483672" r:id="rId19"/>
    <p:sldLayoutId id="2147483673" r:id="rId20"/>
    <p:sldLayoutId id="2147483675" r:id="rId21"/>
    <p:sldLayoutId id="2147483676" r:id="rId22"/>
    <p:sldLayoutId id="2147483665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1" y="4839885"/>
            <a:ext cx="6373168" cy="1311128"/>
          </a:xfrm>
        </p:spPr>
        <p:txBody>
          <a:bodyPr/>
          <a:lstStyle/>
          <a:p>
            <a:r>
              <a:rPr lang="en-US" dirty="0"/>
              <a:t>R for Movement Ecologists: </a:t>
            </a:r>
            <a:br>
              <a:rPr lang="en-US" dirty="0"/>
            </a:br>
            <a:r>
              <a:rPr lang="en-US" dirty="0"/>
              <a:t>Species Distribution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1CE5E-AF50-D032-6C0C-D10CDBCF5EE3}"/>
              </a:ext>
            </a:extLst>
          </p:cNvPr>
          <p:cNvSpPr txBox="1"/>
          <p:nvPr/>
        </p:nvSpPr>
        <p:spPr>
          <a:xfrm>
            <a:off x="792479" y="6151013"/>
            <a:ext cx="314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Reid Steele and Esteban Salazar</a:t>
            </a:r>
          </a:p>
          <a:p>
            <a:r>
              <a:rPr lang="en-CA" dirty="0"/>
              <a:t>Slides by Derek </a:t>
            </a:r>
            <a:r>
              <a:rPr lang="en-CA" dirty="0" err="1"/>
              <a:t>Tittensor</a:t>
            </a:r>
            <a:endParaRPr lang="en-CA" dirty="0"/>
          </a:p>
        </p:txBody>
      </p:sp>
      <p:pic>
        <p:nvPicPr>
          <p:cNvPr id="24" name="Picture 23" descr="A blue logo with text&#10;&#10;Description automatically generated">
            <a:extLst>
              <a:ext uri="{FF2B5EF4-FFF2-40B4-BE49-F238E27FC236}">
                <a16:creationId xmlns:a16="http://schemas.microsoft.com/office/drawing/2014/main" id="{6E5F805D-EEA2-C883-5889-3A9E4F1E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1" y="3438883"/>
            <a:ext cx="3486271" cy="1490877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0187D5A6-A5E8-C749-D8F2-6B4E5C9C4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992" y="124953"/>
            <a:ext cx="11944014" cy="4372387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26" name="Title 50">
            <a:extLst>
              <a:ext uri="{FF2B5EF4-FFF2-40B4-BE49-F238E27FC236}">
                <a16:creationId xmlns:a16="http://schemas.microsoft.com/office/drawing/2014/main" id="{E08950B8-A535-A64B-FD52-55D5236F392D}"/>
              </a:ext>
            </a:extLst>
          </p:cNvPr>
          <p:cNvSpPr txBox="1">
            <a:spLocks/>
          </p:cNvSpPr>
          <p:nvPr/>
        </p:nvSpPr>
        <p:spPr>
          <a:xfrm>
            <a:off x="7516025" y="4929760"/>
            <a:ext cx="3883494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OTN Early Career Researcher Workshop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007CD0-A343-0038-73C5-87217F3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959" y="5579513"/>
            <a:ext cx="2333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F3D496-5089-F23E-00F1-8DC9F1DA8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246" r="1924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8B9527-C45C-5B4B-9AC9-199C8165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/>
          <a:lstStyle/>
          <a:p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B4EEA-8163-1B10-A0A7-6A578D4D0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454" y="2061165"/>
            <a:ext cx="5740745" cy="455235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</a:rPr>
              <a:t>Species occurrence databases</a:t>
            </a:r>
          </a:p>
          <a:p>
            <a:pPr marL="1028700" lvl="1" indent="-342900"/>
            <a:r>
              <a:rPr lang="en-CA" dirty="0"/>
              <a:t>Global Biodiversity Information Facility (GBIF), Ocean Biodiversity Information System (OBIS)</a:t>
            </a:r>
          </a:p>
          <a:p>
            <a:pPr marL="1028700" lvl="1" indent="-342900"/>
            <a:r>
              <a:rPr lang="en-CA" dirty="0"/>
              <a:t>Query via R </a:t>
            </a:r>
            <a:r>
              <a:rPr lang="en-CA" i="1" dirty="0"/>
              <a:t>geodata</a:t>
            </a:r>
            <a:r>
              <a:rPr lang="en-CA" dirty="0"/>
              <a:t> package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</a:rPr>
              <a:t>Tagging Data</a:t>
            </a:r>
          </a:p>
          <a:p>
            <a:pPr marL="1143000" lvl="1" indent="-457200"/>
            <a:r>
              <a:rPr lang="en-CA" dirty="0"/>
              <a:t>Satellite Tagging (e.g. PSAT, SPOT, </a:t>
            </a:r>
            <a:r>
              <a:rPr lang="en-CA" dirty="0" err="1"/>
              <a:t>MiniPAT</a:t>
            </a:r>
            <a:r>
              <a:rPr lang="en-CA" dirty="0"/>
              <a:t>)</a:t>
            </a:r>
          </a:p>
          <a:p>
            <a:pPr marL="1143000" lvl="1" indent="-457200"/>
            <a:r>
              <a:rPr lang="en-CA" b="1" i="1" dirty="0"/>
              <a:t>Acoustic Tagging</a:t>
            </a:r>
          </a:p>
          <a:p>
            <a:pPr marL="1143000" lvl="1" indent="-457200"/>
            <a:endParaRPr lang="en-CA" b="1" i="1" dirty="0"/>
          </a:p>
          <a:p>
            <a:pPr marL="1143000" lvl="1" indent="-457200"/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24152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407B-FDE5-E1F9-2734-0E6CD979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data from e.g. OBIS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EC0D-0018-84B3-B435-3568786F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927" cy="43513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No (or unreliable) date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Cannot precisely match </a:t>
            </a:r>
            <a:r>
              <a:rPr lang="en-CA" dirty="0"/>
              <a:t>to environmental conditions</a:t>
            </a:r>
          </a:p>
          <a:p>
            <a:pPr>
              <a:buClr>
                <a:schemeClr val="tx1"/>
              </a:buClr>
            </a:pPr>
            <a:r>
              <a:rPr lang="en-CA" dirty="0"/>
              <a:t>Instead use a climatology – </a:t>
            </a:r>
            <a:r>
              <a:rPr lang="en-CA" dirty="0">
                <a:solidFill>
                  <a:srgbClr val="FF0000"/>
                </a:solidFill>
              </a:rPr>
              <a:t>‘average’ environment</a:t>
            </a:r>
            <a:r>
              <a:rPr lang="en-CA" dirty="0"/>
              <a:t> at that place</a:t>
            </a:r>
          </a:p>
          <a:p>
            <a:pPr>
              <a:buClr>
                <a:schemeClr val="tx1"/>
              </a:buClr>
            </a:pPr>
            <a:r>
              <a:rPr lang="en-CA" dirty="0"/>
              <a:t>This </a:t>
            </a:r>
            <a:r>
              <a:rPr lang="en-CA" dirty="0">
                <a:solidFill>
                  <a:srgbClr val="FF0000"/>
                </a:solidFill>
              </a:rPr>
              <a:t>may be very different </a:t>
            </a:r>
            <a:r>
              <a:rPr lang="en-CA" dirty="0"/>
              <a:t>from the conditions that a species actually experiences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1BE01-B189-ED8D-1F0D-CEEC7DFF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05" y="1646959"/>
            <a:ext cx="5377865" cy="3564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F505F-6FE1-8412-C38A-4C088713B553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D8496-43D8-6961-A295-107E580502E4}"/>
              </a:ext>
            </a:extLst>
          </p:cNvPr>
          <p:cNvSpPr txBox="1"/>
          <p:nvPr/>
        </p:nvSpPr>
        <p:spPr>
          <a:xfrm>
            <a:off x="10224610" y="65990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24545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7221-1574-0733-2053-D643C3EC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Regional tagging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C85F-92C4-2D63-55E2-BACD7D71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2670" cy="5105262"/>
          </a:xfrm>
        </p:spPr>
        <p:txBody>
          <a:bodyPr>
            <a:normAutofit/>
          </a:bodyPr>
          <a:lstStyle/>
          <a:p>
            <a:r>
              <a:rPr lang="en-CA" dirty="0"/>
              <a:t>Precise </a:t>
            </a:r>
            <a:r>
              <a:rPr lang="en-CA" dirty="0">
                <a:solidFill>
                  <a:srgbClr val="FF0000"/>
                </a:solidFill>
              </a:rPr>
              <a:t>date</a:t>
            </a:r>
            <a:r>
              <a:rPr lang="en-CA" dirty="0"/>
              <a:t> (and location)</a:t>
            </a:r>
          </a:p>
          <a:p>
            <a:endParaRPr lang="en-CA" dirty="0"/>
          </a:p>
          <a:p>
            <a:r>
              <a:rPr lang="en-CA" dirty="0"/>
              <a:t>Can match very precisely to </a:t>
            </a:r>
            <a:r>
              <a:rPr lang="en-CA" dirty="0">
                <a:solidFill>
                  <a:srgbClr val="FF0000"/>
                </a:solidFill>
              </a:rPr>
              <a:t>actual environmental conditions </a:t>
            </a:r>
            <a:r>
              <a:rPr lang="en-CA" dirty="0"/>
              <a:t>experienced by a species</a:t>
            </a:r>
          </a:p>
          <a:p>
            <a:endParaRPr lang="en-CA" dirty="0"/>
          </a:p>
          <a:p>
            <a:r>
              <a:rPr lang="en-CA" dirty="0"/>
              <a:t>However, </a:t>
            </a:r>
            <a:r>
              <a:rPr lang="en-CA" dirty="0">
                <a:solidFill>
                  <a:srgbClr val="FF0000"/>
                </a:solidFill>
              </a:rPr>
              <a:t>may not capture the whole range </a:t>
            </a:r>
            <a:r>
              <a:rPr lang="en-CA" dirty="0"/>
              <a:t>of conditions experienced by a species (‘niche’)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405B-459D-B055-94BE-81A069C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45" y="758434"/>
            <a:ext cx="5258323" cy="5341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3CAC0-9B81-F877-524B-146A6A496D75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9922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D1FA-F438-363C-87DC-8BDBC2A2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ECEA0B-E9BA-51AC-30B1-7E5D9BF3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35CDA-E8EB-07B2-5E9D-C1DB10076B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37796C1A-3D1D-C0A7-8B82-68A294DFA17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59189-0F2D-D259-3835-E153A980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2731-669C-17DC-4DCB-7B31CA04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D41513-19E0-E32B-23BB-419BC0D0D9CB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110D5-1753-E4A9-CD38-B41962BF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C1CCC0E-031E-69EE-910F-FE90E352C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39" b="539"/>
          <a:stretch>
            <a:fillRect/>
          </a:stretch>
        </p:blipFill>
        <p:spPr>
          <a:xfrm>
            <a:off x="6701084" y="-2782"/>
            <a:ext cx="5490916" cy="31951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F5ED7C-41D8-000E-6620-36E1665B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/>
          <a:lstStyle/>
          <a:p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6C73-1799-C5E8-F30B-7A2328960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1864365"/>
            <a:ext cx="5619094" cy="466797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Bio-ORACLE</a:t>
            </a:r>
          </a:p>
          <a:p>
            <a:pPr marL="1143000" lvl="1" indent="-457200"/>
            <a:r>
              <a:rPr lang="en-CA" sz="1800" dirty="0"/>
              <a:t>Decadal, 0.05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CA" sz="1800" dirty="0"/>
              <a:t> resolution (~5.5km)</a:t>
            </a:r>
          </a:p>
          <a:p>
            <a:pPr marL="1143000" lvl="1" indent="-457200"/>
            <a:r>
              <a:rPr lang="en-CA" sz="1800" dirty="0">
                <a:solidFill>
                  <a:schemeClr val="tx1"/>
                </a:solidFill>
              </a:rPr>
              <a:t>Query with </a:t>
            </a:r>
            <a:r>
              <a:rPr lang="en-CA" sz="1800" i="1" dirty="0">
                <a:solidFill>
                  <a:schemeClr val="tx1"/>
                </a:solidFill>
              </a:rPr>
              <a:t>geodata</a:t>
            </a:r>
            <a:r>
              <a:rPr lang="en-CA" sz="1800" dirty="0">
                <a:solidFill>
                  <a:schemeClr val="tx1"/>
                </a:solidFill>
              </a:rPr>
              <a:t> or </a:t>
            </a:r>
            <a:r>
              <a:rPr lang="en-CA" sz="1800" i="1" dirty="0" err="1">
                <a:solidFill>
                  <a:schemeClr val="tx1"/>
                </a:solidFill>
              </a:rPr>
              <a:t>biooracler</a:t>
            </a:r>
            <a:endParaRPr lang="en-CA" sz="1800" i="1" dirty="0">
              <a:solidFill>
                <a:schemeClr val="tx1"/>
              </a:solidFill>
            </a:endParaRPr>
          </a:p>
          <a:p>
            <a:pPr marL="1143000" lvl="1" indent="-457200"/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NOAA ERDDAP</a:t>
            </a:r>
          </a:p>
          <a:p>
            <a:pPr marL="1143000" lvl="1" indent="-457200"/>
            <a:r>
              <a:rPr lang="en-CA" sz="1800" dirty="0">
                <a:solidFill>
                  <a:schemeClr val="tx1"/>
                </a:solidFill>
              </a:rPr>
              <a:t>Varying spatial/temporal coverage</a:t>
            </a:r>
          </a:p>
          <a:p>
            <a:pPr marL="1143000" lvl="1" indent="-457200"/>
            <a:r>
              <a:rPr lang="en-CA" sz="1800" dirty="0"/>
              <a:t>Query with </a:t>
            </a:r>
            <a:r>
              <a:rPr lang="en-CA" sz="1800" i="1" dirty="0" err="1"/>
              <a:t>rerddapXtracto</a:t>
            </a:r>
            <a:r>
              <a:rPr lang="en-CA" sz="1800" dirty="0"/>
              <a:t> </a:t>
            </a:r>
          </a:p>
          <a:p>
            <a:pPr marL="1143000" lvl="1" indent="-457200"/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Copernicus Marine</a:t>
            </a:r>
          </a:p>
          <a:p>
            <a:pPr marL="1143000" lvl="1" indent="-457200"/>
            <a:r>
              <a:rPr lang="en-CA" sz="1800" dirty="0"/>
              <a:t>Hourly to monthly, 0.0833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CA" sz="1800" dirty="0"/>
              <a:t> resolution (~8km)</a:t>
            </a:r>
            <a:endParaRPr lang="en-CA" sz="1800" dirty="0">
              <a:solidFill>
                <a:schemeClr val="tx1"/>
              </a:solidFill>
            </a:endParaRPr>
          </a:p>
          <a:p>
            <a:pPr marL="1143000" lvl="1" indent="-457200"/>
            <a:r>
              <a:rPr lang="en-CA" sz="1800" dirty="0"/>
              <a:t>Query with </a:t>
            </a:r>
            <a:r>
              <a:rPr lang="en-CA" sz="1800" i="1" dirty="0" err="1"/>
              <a:t>CopernicusMarine</a:t>
            </a:r>
            <a:endParaRPr lang="en-CA" sz="1800" i="1" dirty="0"/>
          </a:p>
          <a:p>
            <a:pPr marL="1143000" lvl="1" indent="-457200"/>
            <a:endParaRPr lang="en-CA" sz="1800" i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NOAA World Ocean Atlas</a:t>
            </a:r>
          </a:p>
          <a:p>
            <a:pPr marL="457200" indent="-457200">
              <a:buFont typeface="+mj-lt"/>
              <a:buAutoNum type="arabicPeriod"/>
            </a:pPr>
            <a:endParaRPr lang="en-CA" sz="18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solidFill>
                  <a:schemeClr val="tx1"/>
                </a:solidFill>
              </a:rPr>
              <a:t>CMIP 6 Archive</a:t>
            </a:r>
          </a:p>
          <a:p>
            <a:pPr marL="457200" indent="-457200">
              <a:buFont typeface="+mj-lt"/>
              <a:buAutoNum type="arabicPeriod"/>
            </a:pP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4" name="Picture 13" descr="A map of the ocean&#10;&#10;Description automatically generated">
            <a:extLst>
              <a:ext uri="{FF2B5EF4-FFF2-40B4-BE49-F238E27FC236}">
                <a16:creationId xmlns:a16="http://schemas.microsoft.com/office/drawing/2014/main" id="{055E3911-4234-B1CB-037A-5B584D0A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35" b="11921"/>
          <a:stretch/>
        </p:blipFill>
        <p:spPr>
          <a:xfrm>
            <a:off x="6701084" y="3192363"/>
            <a:ext cx="4224419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251-C018-B50B-C08D-3744B012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BEF0E4-5DD4-4EBF-60B8-796EA6D2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C528-0584-6EE2-E460-C13C0BBD6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B50320BD-2EA0-2A11-9F40-B5BDBF5055D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F9AF-3CC5-13F5-35E2-3DA8534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E232-D909-D194-A715-AB8A047A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72D12D2-4F58-776C-8B70-8D04C93CB7F5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(2) Gridded </a:t>
            </a:r>
            <a:r>
              <a:rPr lang="en-GB" dirty="0">
                <a:solidFill>
                  <a:srgbClr val="FF0000"/>
                </a:solidFill>
              </a:rPr>
              <a:t>environmental data </a:t>
            </a:r>
            <a:r>
              <a:rPr lang="en-GB" dirty="0"/>
              <a:t>layers (e.g. chlorophyll, SST, oxygen)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(3) A </a:t>
            </a:r>
            <a:r>
              <a:rPr lang="en-GB" dirty="0">
                <a:solidFill>
                  <a:srgbClr val="FF0000"/>
                </a:solidFill>
              </a:rPr>
              <a:t>statistical method </a:t>
            </a:r>
            <a:r>
              <a:rPr lang="en-GB" dirty="0"/>
              <a:t>that links species to environment (and projects to locations where species is not observed)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ACC66-72D5-456C-54ED-8BB2BE12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6699921" cy="1089529"/>
          </a:xfrm>
        </p:spPr>
        <p:txBody>
          <a:bodyPr/>
          <a:lstStyle/>
          <a:p>
            <a:r>
              <a:rPr lang="en-CA" dirty="0"/>
              <a:t>Methods for SDM statistical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21B7-C19F-F675-8361-15D3C3BFAB88}"/>
              </a:ext>
            </a:extLst>
          </p:cNvPr>
          <p:cNvSpPr txBox="1">
            <a:spLocks/>
          </p:cNvSpPr>
          <p:nvPr/>
        </p:nvSpPr>
        <p:spPr>
          <a:xfrm>
            <a:off x="664759" y="2071086"/>
            <a:ext cx="3877743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Envelope and distance-based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SRE (</a:t>
            </a:r>
            <a:r>
              <a:rPr lang="en-GB" dirty="0" err="1"/>
              <a:t>aquamaps</a:t>
            </a:r>
            <a:r>
              <a:rPr lang="en-GB" dirty="0"/>
              <a:t>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ENFA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3961A9-2217-389E-45A9-20CAAF038498}"/>
              </a:ext>
            </a:extLst>
          </p:cNvPr>
          <p:cNvSpPr txBox="1">
            <a:spLocks/>
          </p:cNvSpPr>
          <p:nvPr/>
        </p:nvSpPr>
        <p:spPr>
          <a:xfrm>
            <a:off x="4772677" y="2071498"/>
            <a:ext cx="35237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Regression-based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Generalized linear model (GLM)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Generalized additive model (GAM)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FD767-4B2F-1912-1C3B-2B88F673FEB5}"/>
              </a:ext>
            </a:extLst>
          </p:cNvPr>
          <p:cNvSpPr txBox="1">
            <a:spLocks/>
          </p:cNvSpPr>
          <p:nvPr/>
        </p:nvSpPr>
        <p:spPr>
          <a:xfrm>
            <a:off x="8880594" y="2071086"/>
            <a:ext cx="35237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6"/>
                </a:solidFill>
              </a:rPr>
              <a:t>Machine-learning/ other approaches</a:t>
            </a:r>
            <a:endParaRPr lang="en-GB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e.g.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Artificial neural network (ANN)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Maximum entropy (maxent)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7" name="Picture 6" descr="lampides_prediction.tif">
            <a:extLst>
              <a:ext uri="{FF2B5EF4-FFF2-40B4-BE49-F238E27FC236}">
                <a16:creationId xmlns:a16="http://schemas.microsoft.com/office/drawing/2014/main" id="{F69A57EC-0792-9A7A-C7EE-CCBAC3156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7186" y="-562559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937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170-0887-9891-B82D-D2EBC763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94" y="2260448"/>
            <a:ext cx="5076769" cy="2542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3101-7356-86FF-21FF-31CFFBCAD2E1}"/>
              </a:ext>
            </a:extLst>
          </p:cNvPr>
          <p:cNvSpPr txBox="1"/>
          <p:nvPr/>
        </p:nvSpPr>
        <p:spPr>
          <a:xfrm>
            <a:off x="7983713" y="6515239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Aquamaps.org ; Ready et al. (2010)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48F33-A736-3DB0-4816-0E15799E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889" y="4978398"/>
            <a:ext cx="1148451" cy="1361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D6497-9303-3246-8BA9-A201417C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9" y="2070674"/>
            <a:ext cx="5761890" cy="3053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DF3B90-6609-EDB9-0EC3-12AE3EAFA0A3}"/>
              </a:ext>
            </a:extLst>
          </p:cNvPr>
          <p:cNvSpPr txBox="1"/>
          <p:nvPr/>
        </p:nvSpPr>
        <p:spPr>
          <a:xfrm>
            <a:off x="1587829" y="6515239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Tittensor et al. (2009)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1BFDF-5E0C-C4DB-E1E5-864489D3C5D7}"/>
              </a:ext>
            </a:extLst>
          </p:cNvPr>
          <p:cNvSpPr txBox="1"/>
          <p:nvPr/>
        </p:nvSpPr>
        <p:spPr>
          <a:xfrm>
            <a:off x="914400" y="1612561"/>
            <a:ext cx="465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Cold-water stony corals on seamounts (Maxent)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C3844-8B50-DBBC-F681-EEAA628FDD25}"/>
              </a:ext>
            </a:extLst>
          </p:cNvPr>
          <p:cNvSpPr txBox="1"/>
          <p:nvPr/>
        </p:nvSpPr>
        <p:spPr>
          <a:xfrm>
            <a:off x="8258113" y="1612561"/>
            <a:ext cx="22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Rhincodon typus (RES)</a:t>
            </a:r>
          </a:p>
        </p:txBody>
      </p:sp>
    </p:spTree>
    <p:extLst>
      <p:ext uri="{BB962C8B-B14F-4D97-AF65-F5344CB8AC3E}">
        <p14:creationId xmlns:p14="http://schemas.microsoft.com/office/powerpoint/2010/main" val="844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6BD9-5276-7087-7010-E3E21989B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2F9A37A-21B8-5B5B-7232-FB112A4E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3" y="500215"/>
            <a:ext cx="8433281" cy="590931"/>
          </a:xfrm>
        </p:spPr>
        <p:txBody>
          <a:bodyPr/>
          <a:lstStyle/>
          <a:p>
            <a:r>
              <a:rPr lang="en-CA" dirty="0"/>
              <a:t>Workshop Structure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77B29E7-DB9E-A3E9-7D09-2FAD5937579C}"/>
              </a:ext>
            </a:extLst>
          </p:cNvPr>
          <p:cNvSpPr txBox="1">
            <a:spLocks/>
          </p:cNvSpPr>
          <p:nvPr/>
        </p:nvSpPr>
        <p:spPr>
          <a:xfrm>
            <a:off x="446312" y="1706181"/>
            <a:ext cx="10746825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Intro to Species Distribution Models (SDMs)</a:t>
            </a:r>
            <a:endParaRPr lang="en-CA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sz="2000" dirty="0"/>
          </a:p>
          <a:p>
            <a:r>
              <a:rPr lang="en-CA" sz="2400" dirty="0"/>
              <a:t>SDM Data and Formatting</a:t>
            </a:r>
            <a:endParaRPr lang="en-CA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SDM Statistics and Theory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Considerations for SDMs using Acoustic Telemetry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r>
              <a:rPr lang="en-CA" sz="2400" dirty="0"/>
              <a:t>Extensions (time permitting)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368A9E3-ADFA-F833-76B8-B8185664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44" b="22544"/>
          <a:stretch/>
        </p:blipFill>
        <p:spPr>
          <a:xfrm>
            <a:off x="8758410" y="124953"/>
            <a:ext cx="3309595" cy="1211555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9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Species niches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C9E0-5A48-759D-B994-D5A6AF3E2EF2}"/>
              </a:ext>
            </a:extLst>
          </p:cNvPr>
          <p:cNvSpPr txBox="1"/>
          <p:nvPr/>
        </p:nvSpPr>
        <p:spPr>
          <a:xfrm>
            <a:off x="2679291" y="607210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Bennett &amp; Judd (1992)</a:t>
            </a:r>
          </a:p>
        </p:txBody>
      </p:sp>
      <p:pic>
        <p:nvPicPr>
          <p:cNvPr id="4" name="Picture 4" descr="C:\Users\Derek\Desktop\Tolerance_individuals.png">
            <a:extLst>
              <a:ext uri="{FF2B5EF4-FFF2-40B4-BE49-F238E27FC236}">
                <a16:creationId xmlns:a16="http://schemas.microsoft.com/office/drawing/2014/main" id="{A345CA47-6A13-4554-EB94-4A5AE8C6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647" y="2572531"/>
            <a:ext cx="6570801" cy="312047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F27B9-2450-BF67-9F35-A04CC37B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1" y="899767"/>
            <a:ext cx="5015851" cy="1837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628B3F-E191-FD4B-DE48-A4D1F861FAFC}"/>
              </a:ext>
            </a:extLst>
          </p:cNvPr>
          <p:cNvGrpSpPr/>
          <p:nvPr/>
        </p:nvGrpSpPr>
        <p:grpSpPr>
          <a:xfrm>
            <a:off x="8143170" y="3578229"/>
            <a:ext cx="2289432" cy="2296467"/>
            <a:chOff x="8143170" y="3578229"/>
            <a:chExt cx="2289432" cy="22964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75F8D-40FC-D2DC-8A67-ACCA78632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350"/>
            <a:stretch/>
          </p:blipFill>
          <p:spPr>
            <a:xfrm>
              <a:off x="8143170" y="3578229"/>
              <a:ext cx="2289432" cy="22964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FE4ADC-76C5-D45E-7AB1-3380D45D5634}"/>
                </a:ext>
              </a:extLst>
            </p:cNvPr>
            <p:cNvSpPr txBox="1"/>
            <p:nvPr/>
          </p:nvSpPr>
          <p:spPr>
            <a:xfrm>
              <a:off x="8625496" y="3845318"/>
              <a:ext cx="3032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3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Fundamental vs. realized niche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3BA47-687D-160B-9E40-2929F096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54" y="1663762"/>
            <a:ext cx="8109646" cy="4091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E7CAD3-62BF-2A80-B270-D4D6120566E2}"/>
              </a:ext>
            </a:extLst>
          </p:cNvPr>
          <p:cNvSpPr/>
          <p:nvPr/>
        </p:nvSpPr>
        <p:spPr>
          <a:xfrm>
            <a:off x="6565982" y="2017579"/>
            <a:ext cx="3321337" cy="338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858C-A431-C097-AC44-47B7C802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4303-D9B9-813F-2516-14EEF87C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Fundamental vs. realized niche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05ED9-B8D4-3FDA-C4A1-EF9B0355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54" y="1663762"/>
            <a:ext cx="8109646" cy="40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4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Geographic space and niche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1729033" y="1716562"/>
            <a:ext cx="7580543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Geographic space </a:t>
            </a:r>
            <a:r>
              <a:rPr lang="en-GB" dirty="0"/>
              <a:t>is the area of study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Niche space </a:t>
            </a:r>
            <a:r>
              <a:rPr lang="en-GB" dirty="0"/>
              <a:t>is the environmental conditions occupied by the species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Environmental space </a:t>
            </a:r>
            <a:r>
              <a:rPr lang="en-GB" dirty="0"/>
              <a:t>is the range of environmental conditions in the area of study</a:t>
            </a:r>
          </a:p>
          <a:p>
            <a:pPr>
              <a:lnSpc>
                <a:spcPct val="100000"/>
              </a:lnSpc>
            </a:pPr>
            <a:r>
              <a:rPr lang="en-GB" dirty="0"/>
              <a:t>Most methods </a:t>
            </a:r>
            <a:r>
              <a:rPr lang="en-GB" dirty="0">
                <a:solidFill>
                  <a:srgbClr val="FF0000"/>
                </a:solidFill>
              </a:rPr>
              <a:t>do not </a:t>
            </a:r>
            <a:r>
              <a:rPr lang="en-GB" dirty="0"/>
              <a:t>explicitly consider geographic space</a:t>
            </a:r>
          </a:p>
          <a:p>
            <a:pPr>
              <a:lnSpc>
                <a:spcPct val="100000"/>
              </a:lnSpc>
            </a:pPr>
            <a:r>
              <a:rPr lang="en-GB" dirty="0"/>
              <a:t>Try to move your thinking</a:t>
            </a:r>
            <a:r>
              <a:rPr lang="en-GB" dirty="0">
                <a:solidFill>
                  <a:srgbClr val="FF0000"/>
                </a:solidFill>
              </a:rPr>
              <a:t> from geographic space into niche space </a:t>
            </a:r>
            <a:r>
              <a:rPr lang="en-GB" dirty="0"/>
              <a:t>when using SDMs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764A-4B92-659E-48E8-C032EBDA2A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4EB7C-A6F6-2523-2E10-3724DCFC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3" y="1393599"/>
            <a:ext cx="3093273" cy="1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325646"/>
            <a:ext cx="10679869" cy="1089529"/>
          </a:xfrm>
        </p:spPr>
        <p:txBody>
          <a:bodyPr/>
          <a:lstStyle/>
          <a:p>
            <a:r>
              <a:rPr lang="en-CA" dirty="0"/>
              <a:t>Important: differences between methods in terms of how they fit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75C36-D49A-FB1A-CC7D-6DC7A703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26"/>
          <a:stretch/>
        </p:blipFill>
        <p:spPr>
          <a:xfrm>
            <a:off x="3636568" y="1258694"/>
            <a:ext cx="4451447" cy="3244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0FB83-94DB-0A23-6A5E-2877BFFB6330}"/>
              </a:ext>
            </a:extLst>
          </p:cNvPr>
          <p:cNvSpPr txBox="1"/>
          <p:nvPr/>
        </p:nvSpPr>
        <p:spPr>
          <a:xfrm rot="16200000">
            <a:off x="3076816" y="2222073"/>
            <a:ext cx="22601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Probability of </a:t>
            </a:r>
          </a:p>
          <a:p>
            <a:pPr algn="ctr"/>
            <a:r>
              <a:rPr lang="en-CA" dirty="0"/>
              <a:t>occurrence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A6994-06F8-3FF5-4148-9ACF99171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04"/>
          <a:stretch/>
        </p:blipFill>
        <p:spPr>
          <a:xfrm>
            <a:off x="3604124" y="3586663"/>
            <a:ext cx="4221370" cy="3288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8F02A-A1C3-6248-0DE5-77A9630A9EED}"/>
              </a:ext>
            </a:extLst>
          </p:cNvPr>
          <p:cNvSpPr txBox="1"/>
          <p:nvPr/>
        </p:nvSpPr>
        <p:spPr>
          <a:xfrm rot="16200000">
            <a:off x="3076817" y="4728118"/>
            <a:ext cx="22601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Probability of </a:t>
            </a:r>
          </a:p>
          <a:p>
            <a:pPr algn="ctr"/>
            <a:r>
              <a:rPr lang="en-CA" dirty="0"/>
              <a:t>occurrence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1B38F-8CF8-F8DE-4CF0-95D415AF5A04}"/>
              </a:ext>
            </a:extLst>
          </p:cNvPr>
          <p:cNvSpPr txBox="1"/>
          <p:nvPr/>
        </p:nvSpPr>
        <p:spPr>
          <a:xfrm>
            <a:off x="3997704" y="6181347"/>
            <a:ext cx="44633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Environmental variable (e.g. chlorophyll)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863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C8F5-CF43-D240-11F6-61B3B036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06D7-F87A-18DC-B4D3-0D68E5C8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Generalized linear models (GLMs)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EA938-0656-D8A0-46C3-DFF9FF72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15366-EB0A-C338-9B01-7C731E1EF912}"/>
              </a:ext>
            </a:extLst>
          </p:cNvPr>
          <p:cNvSpPr txBox="1"/>
          <p:nvPr/>
        </p:nvSpPr>
        <p:spPr>
          <a:xfrm>
            <a:off x="473825" y="3013501"/>
            <a:ext cx="11244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0" i="1" u="none" strike="noStrike" baseline="0" dirty="0">
                <a:latin typeface="CourierNewPS-ItalicMT"/>
              </a:rPr>
              <a:t>glm1 &lt;- </a:t>
            </a:r>
            <a:r>
              <a:rPr lang="en-CA" sz="2400" b="0" i="1" u="none" strike="noStrike" baseline="0" dirty="0" err="1">
                <a:latin typeface="CourierNewPS-ItalicMT"/>
              </a:rPr>
              <a:t>glm</a:t>
            </a:r>
            <a:r>
              <a:rPr lang="en-CA" sz="2400" b="0" i="1" u="none" strike="noStrike" baseline="0" dirty="0">
                <a:latin typeface="CourierNewPS-ItalicMT"/>
              </a:rPr>
              <a:t>(</a:t>
            </a:r>
            <a:r>
              <a:rPr lang="en-CA" sz="2400" b="0" i="1" u="none" strike="noStrike" baseline="0" dirty="0" err="1">
                <a:latin typeface="CourierNewPS-ItalicMT"/>
              </a:rPr>
              <a:t>VulpesVulpes</a:t>
            </a:r>
            <a:r>
              <a:rPr lang="en-CA" sz="2400" b="0" i="1" u="none" strike="noStrike" baseline="0" dirty="0">
                <a:latin typeface="CourierNewPS-ItalicMT"/>
              </a:rPr>
              <a:t> ~ 1 + bio3 + bio7 + bio11 + bio12,</a:t>
            </a:r>
          </a:p>
          <a:p>
            <a:pPr algn="l"/>
            <a:r>
              <a:rPr lang="en-CA" sz="2400" b="0" i="1" u="none" strike="noStrike" baseline="0" dirty="0">
                <a:latin typeface="CourierNewPS-ItalicMT"/>
              </a:rPr>
              <a:t>data = </a:t>
            </a:r>
            <a:r>
              <a:rPr lang="en-CA" sz="2400" b="0" i="1" u="none" strike="noStrike" baseline="0" dirty="0" err="1">
                <a:latin typeface="CourierNewPS-ItalicMT"/>
              </a:rPr>
              <a:t>mammals_data</a:t>
            </a:r>
            <a:r>
              <a:rPr lang="en-CA" sz="2400" b="0" i="1" u="none" strike="noStrike" baseline="0" dirty="0">
                <a:latin typeface="CourierNewPS-ItalicMT"/>
              </a:rPr>
              <a:t>, family = “binomial”)</a:t>
            </a:r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BECE2-9646-F1E2-D963-3E041206BFCD}"/>
              </a:ext>
            </a:extLst>
          </p:cNvPr>
          <p:cNvSpPr txBox="1">
            <a:spLocks noChangeArrowheads="1"/>
          </p:cNvSpPr>
          <p:nvPr/>
        </p:nvSpPr>
        <p:spPr>
          <a:xfrm>
            <a:off x="3945774" y="4664075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-&gt; i.e. a logistic regression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298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A28C88C-EA04-AA7A-31F6-B0C7BA4DF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E51B7EC9-B82A-BF71-F563-96F75BCF9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322" y="474895"/>
            <a:ext cx="8382000" cy="1143000"/>
          </a:xfrm>
        </p:spPr>
        <p:txBody>
          <a:bodyPr/>
          <a:lstStyle/>
          <a:p>
            <a:r>
              <a:rPr lang="en-US" altLang="en-US" dirty="0"/>
              <a:t>Logistic Regression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45A6E09-E855-6A67-A11B-4788A339E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5076" y="2315969"/>
            <a:ext cx="6284794" cy="4114800"/>
          </a:xfrm>
        </p:spPr>
        <p:txBody>
          <a:bodyPr/>
          <a:lstStyle/>
          <a:p>
            <a:r>
              <a:rPr lang="en-US" altLang="en-US" dirty="0"/>
              <a:t>Binary response data</a:t>
            </a:r>
          </a:p>
          <a:p>
            <a:r>
              <a:rPr lang="en-US" altLang="en-US" dirty="0"/>
              <a:t>Want probability </a:t>
            </a:r>
            <a:r>
              <a:rPr lang="en-US" altLang="en-US" b="1" dirty="0">
                <a:solidFill>
                  <a:schemeClr val="hlink"/>
                </a:solidFill>
              </a:rPr>
              <a:t>P</a:t>
            </a:r>
            <a:r>
              <a:rPr lang="en-US" altLang="en-US" dirty="0">
                <a:solidFill>
                  <a:schemeClr val="hlink"/>
                </a:solidFill>
              </a:rPr>
              <a:t> </a:t>
            </a:r>
            <a:r>
              <a:rPr lang="en-US" altLang="en-US" dirty="0"/>
              <a:t>of species presence</a:t>
            </a:r>
            <a:endParaRPr lang="en-US" altLang="en-US" i="1" dirty="0">
              <a:cs typeface="Times New Roman" panose="02020603050405020304" pitchFamily="18" charset="0"/>
            </a:endParaRPr>
          </a:p>
          <a:p>
            <a:r>
              <a:rPr lang="en-US" altLang="en-US" i="1" dirty="0">
                <a:cs typeface="Times New Roman" panose="02020603050405020304" pitchFamily="18" charset="0"/>
              </a:rPr>
              <a:t>(probability of absence is </a:t>
            </a:r>
            <a:r>
              <a:rPr lang="en-US" altLang="en-US" b="1" i="1" dirty="0">
                <a:solidFill>
                  <a:schemeClr val="accent1"/>
                </a:solidFill>
                <a:cs typeface="Times New Roman" panose="02020603050405020304" pitchFamily="18" charset="0"/>
              </a:rPr>
              <a:t>1-P</a:t>
            </a:r>
            <a:r>
              <a:rPr lang="en-US" altLang="en-US" i="1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Translates to habitat suitability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Remember not a true probability without absence data</a:t>
            </a:r>
            <a:endParaRPr lang="en-US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7B53D1-43A6-8462-CCC4-F9A2F9AF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6" y="2484631"/>
            <a:ext cx="2838268" cy="18887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FC64-BA49-FF28-48B3-332839C8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7">
            <a:extLst>
              <a:ext uri="{FF2B5EF4-FFF2-40B4-BE49-F238E27FC236}">
                <a16:creationId xmlns:a16="http://schemas.microsoft.com/office/drawing/2014/main" id="{EE3C9FBF-7877-FF4B-80F1-910FCF21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2" y="1981201"/>
            <a:ext cx="101346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72EA2B3F-456C-BF5E-9F07-4CBF46F96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640648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Fit logistic regression using GLM and binomial error distribution</a:t>
            </a:r>
            <a:endParaRPr lang="en-US" altLang="en-US" dirty="0"/>
          </a:p>
        </p:txBody>
      </p:sp>
      <p:sp>
        <p:nvSpPr>
          <p:cNvPr id="28677" name="Text Box 9">
            <a:extLst>
              <a:ext uri="{FF2B5EF4-FFF2-40B4-BE49-F238E27FC236}">
                <a16:creationId xmlns:a16="http://schemas.microsoft.com/office/drawing/2014/main" id="{9D01904A-10C8-8552-5E72-B5A1A563C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6503" y="3157705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</a:rPr>
              <a:t>Y</a:t>
            </a:r>
            <a:r>
              <a:rPr lang="en-US" altLang="en-US" sz="2400" dirty="0"/>
              <a:t>= 1/(1+e </a:t>
            </a:r>
            <a:r>
              <a:rPr lang="en-GB" altLang="en-US" sz="2400" baseline="30000" dirty="0">
                <a:sym typeface="WP Greek Century" pitchFamily="2" charset="2"/>
              </a:rPr>
              <a:t>β</a:t>
            </a:r>
            <a:r>
              <a:rPr lang="en-GB" altLang="en-US" sz="2400" baseline="30000" dirty="0"/>
              <a:t>0+</a:t>
            </a:r>
            <a:r>
              <a:rPr lang="en-GB" altLang="en-US" sz="2400" baseline="30000" dirty="0">
                <a:sym typeface="WP Greek Century" pitchFamily="2" charset="2"/>
              </a:rPr>
              <a:t>β</a:t>
            </a:r>
            <a:r>
              <a:rPr lang="en-GB" altLang="en-US" sz="2400" baseline="30000" dirty="0"/>
              <a:t>1</a:t>
            </a:r>
            <a:r>
              <a:rPr lang="el-GR" altLang="en-US" sz="2400" dirty="0"/>
              <a:t>·</a:t>
            </a:r>
            <a:r>
              <a:rPr lang="en-GB" altLang="en-US" sz="2400" b="1" i="1" baseline="30000" dirty="0">
                <a:solidFill>
                  <a:schemeClr val="hlink"/>
                </a:solidFill>
              </a:rPr>
              <a:t>X</a:t>
            </a:r>
            <a:r>
              <a:rPr lang="en-US" altLang="en-US" sz="2400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D4AB4F-7278-37E8-8F01-97725A904279}"/>
              </a:ext>
            </a:extLst>
          </p:cNvPr>
          <p:cNvGrpSpPr/>
          <p:nvPr/>
        </p:nvGrpSpPr>
        <p:grpSpPr>
          <a:xfrm>
            <a:off x="9791470" y="1941717"/>
            <a:ext cx="1836193" cy="1246703"/>
            <a:chOff x="5956966" y="2898811"/>
            <a:chExt cx="1836193" cy="1246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DC746E-00CB-10F8-6295-1DA089B12278}"/>
                </a:ext>
              </a:extLst>
            </p:cNvPr>
            <p:cNvGrpSpPr/>
            <p:nvPr/>
          </p:nvGrpSpPr>
          <p:grpSpPr>
            <a:xfrm>
              <a:off x="5956966" y="3916914"/>
              <a:ext cx="744415" cy="228600"/>
              <a:chOff x="5996355" y="3739661"/>
              <a:chExt cx="744415" cy="2286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5A6F084-6DD1-9FF7-314E-231D40F150C2}"/>
                  </a:ext>
                </a:extLst>
              </p:cNvPr>
              <p:cNvCxnSpPr/>
              <p:nvPr/>
            </p:nvCxnSpPr>
            <p:spPr>
              <a:xfrm>
                <a:off x="5996355" y="3739661"/>
                <a:ext cx="7444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77D68A-A7C9-BD85-E62E-630B4D60A8B7}"/>
                  </a:ext>
                </a:extLst>
              </p:cNvPr>
              <p:cNvCxnSpPr/>
              <p:nvPr/>
            </p:nvCxnSpPr>
            <p:spPr>
              <a:xfrm flipV="1">
                <a:off x="6002686" y="3739661"/>
                <a:ext cx="0" cy="228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E73059-F3E9-2D8E-5FAB-FCCF51EC160A}"/>
                  </a:ext>
                </a:extLst>
              </p:cNvPr>
              <p:cNvCxnSpPr/>
              <p:nvPr/>
            </p:nvCxnSpPr>
            <p:spPr>
              <a:xfrm flipV="1">
                <a:off x="6740770" y="3739661"/>
                <a:ext cx="0" cy="228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0ECDD8-FFD8-7910-7175-0CAD64036EB2}"/>
                </a:ext>
              </a:extLst>
            </p:cNvPr>
            <p:cNvCxnSpPr/>
            <p:nvPr/>
          </p:nvCxnSpPr>
          <p:spPr>
            <a:xfrm flipH="1">
              <a:off x="6329173" y="3285869"/>
              <a:ext cx="489556" cy="6302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AC51EA-0E13-8A78-74DC-FE430C18EF30}"/>
                </a:ext>
              </a:extLst>
            </p:cNvPr>
            <p:cNvSpPr txBox="1"/>
            <p:nvPr/>
          </p:nvSpPr>
          <p:spPr>
            <a:xfrm>
              <a:off x="6113340" y="2898811"/>
              <a:ext cx="1679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Linear predictor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C1583-B365-3ECF-D9FD-82FBF1794D88}"/>
              </a:ext>
            </a:extLst>
          </p:cNvPr>
          <p:cNvGrpSpPr/>
          <p:nvPr/>
        </p:nvGrpSpPr>
        <p:grpSpPr>
          <a:xfrm>
            <a:off x="8097952" y="4527596"/>
            <a:ext cx="4089543" cy="1352524"/>
            <a:chOff x="4459457" y="4476219"/>
            <a:chExt cx="4089543" cy="13525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B3512F-E9A6-45FD-80D1-2675B7CD2DF9}"/>
                </a:ext>
              </a:extLst>
            </p:cNvPr>
            <p:cNvSpPr txBox="1"/>
            <p:nvPr/>
          </p:nvSpPr>
          <p:spPr>
            <a:xfrm>
              <a:off x="4459457" y="5367078"/>
              <a:ext cx="33337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i="1" dirty="0">
                  <a:solidFill>
                    <a:schemeClr val="accent2"/>
                  </a:solidFill>
                </a:rPr>
                <a:t>log(Y / (1 - Y)</a:t>
              </a:r>
              <a:r>
                <a:rPr lang="en-US" altLang="en-US" sz="2400" dirty="0"/>
                <a:t>=  </a:t>
              </a:r>
              <a:r>
                <a:rPr lang="en-GB" altLang="en-US" sz="2400" dirty="0">
                  <a:sym typeface="WP Greek Century" pitchFamily="2" charset="2"/>
                </a:rPr>
                <a:t>β</a:t>
              </a:r>
              <a:r>
                <a:rPr lang="en-GB" altLang="en-US" sz="2400" dirty="0"/>
                <a:t>0+</a:t>
              </a:r>
              <a:r>
                <a:rPr lang="en-GB" altLang="en-US" sz="2400" dirty="0">
                  <a:sym typeface="WP Greek Century" pitchFamily="2" charset="2"/>
                </a:rPr>
                <a:t>β</a:t>
              </a:r>
              <a:r>
                <a:rPr lang="en-GB" altLang="en-US" sz="2400" dirty="0"/>
                <a:t>1</a:t>
              </a:r>
              <a:r>
                <a:rPr lang="el-GR" altLang="en-US" sz="2400" dirty="0"/>
                <a:t>·</a:t>
              </a:r>
              <a:r>
                <a:rPr lang="en-GB" altLang="en-US" sz="2400" b="1" i="1" dirty="0">
                  <a:solidFill>
                    <a:schemeClr val="hlink"/>
                  </a:solidFill>
                </a:rPr>
                <a:t>X</a:t>
              </a:r>
              <a:endParaRPr lang="en-US" alt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473135-3B6E-DE52-4638-ED07A8CB6BA0}"/>
                </a:ext>
              </a:extLst>
            </p:cNvPr>
            <p:cNvGrpSpPr/>
            <p:nvPr/>
          </p:nvGrpSpPr>
          <p:grpSpPr>
            <a:xfrm>
              <a:off x="4956163" y="4476219"/>
              <a:ext cx="3592837" cy="980042"/>
              <a:chOff x="4983829" y="3221743"/>
              <a:chExt cx="3592837" cy="98004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E8A217-4406-DAC8-74E1-8E8A2B0B4A94}"/>
                  </a:ext>
                </a:extLst>
              </p:cNvPr>
              <p:cNvGrpSpPr/>
              <p:nvPr/>
            </p:nvGrpSpPr>
            <p:grpSpPr>
              <a:xfrm>
                <a:off x="4983829" y="3973185"/>
                <a:ext cx="1190128" cy="228600"/>
                <a:chOff x="5023218" y="3795932"/>
                <a:chExt cx="1190128" cy="2286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5A2A2B4-6F80-A013-A36D-445396978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3218" y="3795932"/>
                  <a:ext cx="119012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4167BDB-9ABE-6704-5E07-660093E4112C}"/>
                    </a:ext>
                  </a:extLst>
                </p:cNvPr>
                <p:cNvCxnSpPr/>
                <p:nvPr/>
              </p:nvCxnSpPr>
              <p:spPr>
                <a:xfrm flipV="1">
                  <a:off x="5023218" y="3795932"/>
                  <a:ext cx="0" cy="228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5BA9A4B-E929-6A61-6506-589B94B146C1}"/>
                    </a:ext>
                  </a:extLst>
                </p:cNvPr>
                <p:cNvCxnSpPr/>
                <p:nvPr/>
              </p:nvCxnSpPr>
              <p:spPr>
                <a:xfrm flipV="1">
                  <a:off x="6213346" y="3795932"/>
                  <a:ext cx="0" cy="228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6B6F79E-874B-66BE-BF13-B86B9A9AC4F7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5607602" y="3406409"/>
                <a:ext cx="1569322" cy="5609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C112A5-799F-806B-4956-F1D5B312990F}"/>
                  </a:ext>
                </a:extLst>
              </p:cNvPr>
              <p:cNvSpPr txBox="1"/>
              <p:nvPr/>
            </p:nvSpPr>
            <p:spPr>
              <a:xfrm>
                <a:off x="7176924" y="3221743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Link function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814AAE-3604-F9F2-F005-C5F852C6733B}"/>
              </a:ext>
            </a:extLst>
          </p:cNvPr>
          <p:cNvSpPr txBox="1"/>
          <p:nvPr/>
        </p:nvSpPr>
        <p:spPr>
          <a:xfrm rot="16200000">
            <a:off x="-899522" y="3960849"/>
            <a:ext cx="3882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Relative probability of species presence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3A11-BE5D-B20F-0AD8-A5D0A8891F57}"/>
              </a:ext>
            </a:extLst>
          </p:cNvPr>
          <p:cNvSpPr txBox="1"/>
          <p:nvPr/>
        </p:nvSpPr>
        <p:spPr>
          <a:xfrm>
            <a:off x="3735765" y="6119256"/>
            <a:ext cx="18431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42722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B8C2-85DA-87AB-D322-8813DF11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FDF1-AEBB-30F8-64E8-1DCFC0E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Additive Models (GAMs)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8E40F1-AB99-4714-FBF2-EF9EE7C9B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2138659"/>
            <a:ext cx="5791200" cy="110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BBEB-6BA7-A337-DBE5-A9C202B3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28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2592E-44FC-C2D5-3DB9-BC84E2C46BAC}"/>
              </a:ext>
            </a:extLst>
          </p:cNvPr>
          <p:cNvSpPr txBox="1"/>
          <p:nvPr/>
        </p:nvSpPr>
        <p:spPr>
          <a:xfrm>
            <a:off x="2360490" y="3614442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predictor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12CF9B-7BAF-CC7F-0628-F432EAE34C2D}"/>
              </a:ext>
            </a:extLst>
          </p:cNvPr>
          <p:cNvCxnSpPr/>
          <p:nvPr/>
        </p:nvCxnSpPr>
        <p:spPr>
          <a:xfrm flipV="1">
            <a:off x="3084394" y="2797791"/>
            <a:ext cx="450376" cy="81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2EC63-289E-133C-CAAB-859E42DCF6FE}"/>
              </a:ext>
            </a:extLst>
          </p:cNvPr>
          <p:cNvCxnSpPr>
            <a:cxnSpLocks/>
          </p:cNvCxnSpPr>
          <p:nvPr/>
        </p:nvCxnSpPr>
        <p:spPr>
          <a:xfrm flipH="1">
            <a:off x="7042244" y="1598329"/>
            <a:ext cx="2429302" cy="7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89F5A-50BA-D06E-4339-821DB4682A20}"/>
              </a:ext>
            </a:extLst>
          </p:cNvPr>
          <p:cNvSpPr txBox="1"/>
          <p:nvPr/>
        </p:nvSpPr>
        <p:spPr>
          <a:xfrm>
            <a:off x="9762122" y="124767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Smoothing splines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6B02BF-909A-8171-84F2-C567D7A6BEBF}"/>
              </a:ext>
            </a:extLst>
          </p:cNvPr>
          <p:cNvCxnSpPr>
            <a:cxnSpLocks/>
          </p:cNvCxnSpPr>
          <p:nvPr/>
        </p:nvCxnSpPr>
        <p:spPr>
          <a:xfrm flipH="1">
            <a:off x="5980893" y="1503316"/>
            <a:ext cx="3490653" cy="8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FC6883B-A1AB-9B8B-95C2-8337AF20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74" y="3382246"/>
            <a:ext cx="7213373" cy="2875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78E8AD-1EA7-BF89-23FC-0DC74138B578}"/>
              </a:ext>
            </a:extLst>
          </p:cNvPr>
          <p:cNvSpPr txBox="1"/>
          <p:nvPr/>
        </p:nvSpPr>
        <p:spPr>
          <a:xfrm>
            <a:off x="2777318" y="6420758"/>
            <a:ext cx="351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(elementary curves)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BB530-41FD-13AA-8E33-4FCD3F1146E2}"/>
              </a:ext>
            </a:extLst>
          </p:cNvPr>
          <p:cNvCxnSpPr>
            <a:cxnSpLocks/>
          </p:cNvCxnSpPr>
          <p:nvPr/>
        </p:nvCxnSpPr>
        <p:spPr>
          <a:xfrm flipV="1">
            <a:off x="4244454" y="4395520"/>
            <a:ext cx="1078173" cy="202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D63662-1D9D-841C-AB3D-6DB73BFD3C0D}"/>
              </a:ext>
            </a:extLst>
          </p:cNvPr>
          <p:cNvSpPr txBox="1"/>
          <p:nvPr/>
        </p:nvSpPr>
        <p:spPr>
          <a:xfrm>
            <a:off x="8270779" y="6485209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basis functions ( i.e. </a:t>
            </a:r>
            <a:r>
              <a:rPr lang="en-US" i="1" dirty="0"/>
              <a:t>f</a:t>
            </a:r>
            <a:r>
              <a:rPr lang="en-US" i="1" baseline="-25000" dirty="0"/>
              <a:t>i </a:t>
            </a:r>
            <a:r>
              <a:rPr lang="en-US" i="1" dirty="0"/>
              <a:t>)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D78720-9F26-3A7D-3499-25F12B54574A}"/>
              </a:ext>
            </a:extLst>
          </p:cNvPr>
          <p:cNvCxnSpPr>
            <a:cxnSpLocks/>
          </p:cNvCxnSpPr>
          <p:nvPr/>
        </p:nvCxnSpPr>
        <p:spPr>
          <a:xfrm flipV="1">
            <a:off x="10518928" y="5856277"/>
            <a:ext cx="834872" cy="65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5C24D4-F279-1FAF-6776-6F082963FF81}"/>
              </a:ext>
            </a:extLst>
          </p:cNvPr>
          <p:cNvCxnSpPr>
            <a:cxnSpLocks/>
          </p:cNvCxnSpPr>
          <p:nvPr/>
        </p:nvCxnSpPr>
        <p:spPr>
          <a:xfrm flipV="1">
            <a:off x="4352004" y="5732060"/>
            <a:ext cx="1038947" cy="678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915AA-A1C0-3348-9A29-C7022B729989}"/>
              </a:ext>
            </a:extLst>
          </p:cNvPr>
          <p:cNvCxnSpPr>
            <a:cxnSpLocks/>
          </p:cNvCxnSpPr>
          <p:nvPr/>
        </p:nvCxnSpPr>
        <p:spPr>
          <a:xfrm flipV="1">
            <a:off x="4352004" y="5732060"/>
            <a:ext cx="2812687" cy="678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A34FD991-492D-A5B5-258E-E67CF2073908}"/>
              </a:ext>
            </a:extLst>
          </p:cNvPr>
          <p:cNvSpPr txBox="1">
            <a:spLocks noChangeArrowheads="1"/>
          </p:cNvSpPr>
          <p:nvPr/>
        </p:nvSpPr>
        <p:spPr>
          <a:xfrm>
            <a:off x="225397" y="4457998"/>
            <a:ext cx="2945201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Smoothers penalized with cost function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6510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ED538-3CEF-DA52-0E35-F57081FA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426F-0F58-97F0-F556-A27DD75C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21B8-AE60-1DD3-562C-2DC4AF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22C6A-F8A5-1F7F-4264-43AD713D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23" y="1439863"/>
            <a:ext cx="6963477" cy="516731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2A3A94F-B4E6-1485-BD74-56BB04FF4E68}"/>
              </a:ext>
            </a:extLst>
          </p:cNvPr>
          <p:cNvSpPr txBox="1">
            <a:spLocks noChangeArrowheads="1"/>
          </p:cNvSpPr>
          <p:nvPr/>
        </p:nvSpPr>
        <p:spPr>
          <a:xfrm>
            <a:off x="551411" y="2659433"/>
            <a:ext cx="445839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Random forest approach uses </a:t>
            </a:r>
            <a:r>
              <a:rPr lang="en-CA" altLang="en-US" dirty="0">
                <a:solidFill>
                  <a:srgbClr val="FF0000"/>
                </a:solidFill>
              </a:rPr>
              <a:t>recursive partitioning </a:t>
            </a:r>
            <a:r>
              <a:rPr lang="en-CA" altLang="en-US" dirty="0"/>
              <a:t>to create a ‘tree’</a:t>
            </a:r>
          </a:p>
          <a:p>
            <a:r>
              <a:rPr lang="en-CA" altLang="en-US" dirty="0"/>
              <a:t> Then creates multiple ‘trees’ over </a:t>
            </a:r>
            <a:r>
              <a:rPr lang="en-CA" altLang="en-US" dirty="0">
                <a:solidFill>
                  <a:srgbClr val="FF0000"/>
                </a:solidFill>
              </a:rPr>
              <a:t>bootstrap samples </a:t>
            </a:r>
            <a:r>
              <a:rPr lang="en-CA" altLang="en-US" dirty="0"/>
              <a:t>of the data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2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ECE24D-AB05-5707-B7C1-34C7C583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D9288-DAE5-D3F4-A1B7-711E6ADCD0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Ensemble Modelling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Generating and Evaluating SDM Projections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343EC3E5-C2BE-897F-5B0D-D08C909E6CE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DE07-413D-90BA-A21C-6350DFED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5A293-5D52-13A6-FE88-9DE5EBE0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B671D-D5CE-CBE6-793D-E30247BAD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272253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A16DD997-4ED5-986B-96D0-CF30B9CBE2F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Assessing model performance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1001025" y="2836445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Often use AUC (area under curve)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Other measures available (e.g. TSS)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BE953-EB9B-D4FC-0A78-CEEFA29527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49772-951A-45EF-F8AE-4311D92A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91" y="2004947"/>
            <a:ext cx="5458723" cy="384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C1F45-2FFC-5CD9-7DE9-6C83DDAC8B95}"/>
              </a:ext>
            </a:extLst>
          </p:cNvPr>
          <p:cNvSpPr txBox="1"/>
          <p:nvPr/>
        </p:nvSpPr>
        <p:spPr>
          <a:xfrm>
            <a:off x="8372087" y="6468044"/>
            <a:ext cx="481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Tittensor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945429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1" y="328567"/>
            <a:ext cx="9919919" cy="590931"/>
          </a:xfrm>
        </p:spPr>
        <p:txBody>
          <a:bodyPr/>
          <a:lstStyle/>
          <a:p>
            <a:r>
              <a:rPr lang="en-CA" dirty="0"/>
              <a:t>Sensitivity and specificity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547914" y="1615265"/>
            <a:ext cx="608726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>
                <a:solidFill>
                  <a:srgbClr val="FF0000"/>
                </a:solidFill>
              </a:rPr>
              <a:t>Sensitivity</a:t>
            </a:r>
            <a:r>
              <a:rPr lang="en-GB" dirty="0"/>
              <a:t> (se): the proportion of presences correctly predicted as presence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>
                <a:solidFill>
                  <a:srgbClr val="FF0000"/>
                </a:solidFill>
              </a:rPr>
              <a:t>Specificity</a:t>
            </a:r>
            <a:r>
              <a:rPr lang="en-GB" dirty="0"/>
              <a:t> (</a:t>
            </a:r>
            <a:r>
              <a:rPr lang="en-GB" dirty="0" err="1"/>
              <a:t>sp</a:t>
            </a:r>
            <a:r>
              <a:rPr lang="en-GB" dirty="0"/>
              <a:t>): the proportion of (pseudo)-absences correctly predicted as absence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The threshold that you use for turning </a:t>
            </a:r>
            <a:r>
              <a:rPr lang="en-GB" dirty="0">
                <a:solidFill>
                  <a:srgbClr val="FF0000"/>
                </a:solidFill>
              </a:rPr>
              <a:t>habitat suitability into presence/absence </a:t>
            </a:r>
            <a:r>
              <a:rPr lang="en-GB" dirty="0"/>
              <a:t>matters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C0C0C4E-AC42-B5BB-C831-48EBE20BC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583"/>
          <a:stretch/>
        </p:blipFill>
        <p:spPr bwMode="auto">
          <a:xfrm>
            <a:off x="6635181" y="869886"/>
            <a:ext cx="4828938" cy="43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8E2D7-23B9-ECD3-7D66-9EE5D1AF059A}"/>
              </a:ext>
            </a:extLst>
          </p:cNvPr>
          <p:cNvSpPr txBox="1"/>
          <p:nvPr/>
        </p:nvSpPr>
        <p:spPr>
          <a:xfrm>
            <a:off x="7481342" y="5803448"/>
            <a:ext cx="383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Yoon et al. (2023), Ecological Indicators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3827-3318-CC41-20F0-A76D262FEF54}"/>
              </a:ext>
            </a:extLst>
          </p:cNvPr>
          <p:cNvSpPr txBox="1"/>
          <p:nvPr/>
        </p:nvSpPr>
        <p:spPr>
          <a:xfrm>
            <a:off x="10388406" y="4629801"/>
            <a:ext cx="33058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271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7E22-132C-E7DA-A08A-0BB07F6F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C4613-C8AB-58ED-0B79-ED3D94DC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map of the world with different colored lines&#10;&#10;Description automatically generated">
            <a:extLst>
              <a:ext uri="{FF2B5EF4-FFF2-40B4-BE49-F238E27FC236}">
                <a16:creationId xmlns:a16="http://schemas.microsoft.com/office/drawing/2014/main" id="{41319007-D003-1CCE-8ED4-BDB4FC9C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0"/>
          <a:stretch/>
        </p:blipFill>
        <p:spPr>
          <a:xfrm>
            <a:off x="1626624" y="1430594"/>
            <a:ext cx="8938752" cy="3763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E62E5C-9F02-5471-5153-542D9D7F8702}"/>
              </a:ext>
            </a:extLst>
          </p:cNvPr>
          <p:cNvSpPr txBox="1"/>
          <p:nvPr/>
        </p:nvSpPr>
        <p:spPr>
          <a:xfrm>
            <a:off x="5324168" y="5914103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Dorm </a:t>
            </a:r>
            <a:r>
              <a:rPr lang="en-US" i="1" dirty="0"/>
              <a:t>et al. </a:t>
            </a:r>
            <a:r>
              <a:rPr lang="en-US" dirty="0"/>
              <a:t>(</a:t>
            </a:r>
            <a:r>
              <a:rPr lang="en-US" dirty="0" err="1"/>
              <a:t>subm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796427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0429-18B5-B883-E0EE-096295B8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8D76-F507-6938-57EC-E28A0FE8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4" y="259371"/>
            <a:ext cx="9919919" cy="590931"/>
          </a:xfrm>
        </p:spPr>
        <p:txBody>
          <a:bodyPr/>
          <a:lstStyle/>
          <a:p>
            <a:r>
              <a:rPr lang="en-CA" dirty="0"/>
              <a:t>Receiver-operating characteristic curve (ROC)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FE4588A-B9DB-CEFB-F696-3C70D7B064C5}"/>
              </a:ext>
            </a:extLst>
          </p:cNvPr>
          <p:cNvSpPr txBox="1">
            <a:spLocks/>
          </p:cNvSpPr>
          <p:nvPr/>
        </p:nvSpPr>
        <p:spPr>
          <a:xfrm>
            <a:off x="102780" y="1403973"/>
            <a:ext cx="5503882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ROC curve plots sensitivity against (1-specificity)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(1 – specificity) is </a:t>
            </a:r>
            <a:r>
              <a:rPr lang="en-GB" dirty="0">
                <a:solidFill>
                  <a:srgbClr val="FF0000"/>
                </a:solidFill>
              </a:rPr>
              <a:t>proportion of absences incorrectly predicted as presences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Does this for </a:t>
            </a:r>
            <a:r>
              <a:rPr lang="en-GB" dirty="0">
                <a:solidFill>
                  <a:srgbClr val="FF0000"/>
                </a:solidFill>
              </a:rPr>
              <a:t>every possible threshold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Can also be used to help guide choice of  threshold to turn </a:t>
            </a:r>
            <a:r>
              <a:rPr lang="en-GB" dirty="0">
                <a:solidFill>
                  <a:srgbClr val="FF0000"/>
                </a:solidFill>
              </a:rPr>
              <a:t>habitat suitability into ‘range map’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20EDA-D7C8-6F5E-E9B1-C09EAFDB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62" y="1617004"/>
            <a:ext cx="6500839" cy="417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B5935-B84E-A5AB-E81A-50F26BB36B47}"/>
              </a:ext>
            </a:extLst>
          </p:cNvPr>
          <p:cNvSpPr txBox="1"/>
          <p:nvPr/>
        </p:nvSpPr>
        <p:spPr>
          <a:xfrm rot="16200000">
            <a:off x="3925912" y="3519486"/>
            <a:ext cx="32730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TRUE POSITIVES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8C52-212A-3D99-1096-E4A9A862342E}"/>
              </a:ext>
            </a:extLst>
          </p:cNvPr>
          <p:cNvSpPr txBox="1"/>
          <p:nvPr/>
        </p:nvSpPr>
        <p:spPr>
          <a:xfrm>
            <a:off x="6369155" y="5611449"/>
            <a:ext cx="33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FALSE POSITIVES            </a:t>
            </a:r>
          </a:p>
        </p:txBody>
      </p:sp>
    </p:spTree>
    <p:extLst>
      <p:ext uri="{BB962C8B-B14F-4D97-AF65-F5344CB8AC3E}">
        <p14:creationId xmlns:p14="http://schemas.microsoft.com/office/powerpoint/2010/main" val="14356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E2DC-8134-2E7D-B946-41E0D599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2CFF658-A499-1CCA-DEBF-74B7FBE8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83" y="838449"/>
            <a:ext cx="5510571" cy="354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6392C-0D5B-670F-1707-4E3A9D9A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4" y="259371"/>
            <a:ext cx="6699921" cy="590931"/>
          </a:xfrm>
        </p:spPr>
        <p:txBody>
          <a:bodyPr/>
          <a:lstStyle/>
          <a:p>
            <a:r>
              <a:rPr lang="en-CA" dirty="0"/>
              <a:t>AUC values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C33B83-A7E7-6189-2986-AF2488B15D78}"/>
              </a:ext>
            </a:extLst>
          </p:cNvPr>
          <p:cNvSpPr txBox="1">
            <a:spLocks/>
          </p:cNvSpPr>
          <p:nvPr/>
        </p:nvSpPr>
        <p:spPr>
          <a:xfrm>
            <a:off x="133145" y="932024"/>
            <a:ext cx="5275891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A01C72-3537-4516-5BC3-B89DEA72CC58}"/>
              </a:ext>
            </a:extLst>
          </p:cNvPr>
          <p:cNvSpPr txBox="1">
            <a:spLocks/>
          </p:cNvSpPr>
          <p:nvPr/>
        </p:nvSpPr>
        <p:spPr>
          <a:xfrm>
            <a:off x="1931155" y="1366423"/>
            <a:ext cx="3233888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>
                <a:solidFill>
                  <a:srgbClr val="FF0000"/>
                </a:solidFill>
              </a:rPr>
              <a:t>AUC</a:t>
            </a:r>
            <a:r>
              <a:rPr lang="en-GB" dirty="0"/>
              <a:t> summarizes ROC curve into a single value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4D2A4C6-CFDD-E275-8974-ED0345B9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16" y="3544006"/>
            <a:ext cx="6165372" cy="2768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47709-1296-B97D-1230-194A2E78B984}"/>
              </a:ext>
            </a:extLst>
          </p:cNvPr>
          <p:cNvSpPr txBox="1"/>
          <p:nvPr/>
        </p:nvSpPr>
        <p:spPr>
          <a:xfrm>
            <a:off x="3114178" y="6413963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Nahm (2022), Korean. J. </a:t>
            </a:r>
            <a:r>
              <a:rPr lang="en-US" dirty="0" err="1"/>
              <a:t>Anaes</a:t>
            </a:r>
            <a:r>
              <a:rPr lang="en-US" dirty="0"/>
              <a:t>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BF4E34-798C-FB3B-85E4-00BE74278F01}"/>
              </a:ext>
            </a:extLst>
          </p:cNvPr>
          <p:cNvSpPr txBox="1">
            <a:spLocks/>
          </p:cNvSpPr>
          <p:nvPr/>
        </p:nvSpPr>
        <p:spPr>
          <a:xfrm>
            <a:off x="7814888" y="4928158"/>
            <a:ext cx="3233888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Think about AUC and pseudo-absences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42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C629-1492-DA91-563B-90A8A70D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C61A-2D9C-CBDB-22C8-52CBA21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4" y="259371"/>
            <a:ext cx="6699921" cy="590931"/>
          </a:xfrm>
        </p:spPr>
        <p:txBody>
          <a:bodyPr/>
          <a:lstStyle/>
          <a:p>
            <a:r>
              <a:rPr lang="en-CA" dirty="0"/>
              <a:t>True Skill Statistic (TSS)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273E9-C3A3-C67C-B986-BB70A6D0B577}"/>
              </a:ext>
            </a:extLst>
          </p:cNvPr>
          <p:cNvSpPr txBox="1">
            <a:spLocks/>
          </p:cNvSpPr>
          <p:nvPr/>
        </p:nvSpPr>
        <p:spPr>
          <a:xfrm>
            <a:off x="288968" y="2274126"/>
            <a:ext cx="5849269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 TSS is: sensitivity + specificity – 1 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This value </a:t>
            </a:r>
            <a:r>
              <a:rPr lang="en-CA" dirty="0">
                <a:solidFill>
                  <a:srgbClr val="FF0000"/>
                </a:solidFill>
                <a:latin typeface="ElsevierGulliver"/>
              </a:rPr>
              <a:t>depends on the threshold chosen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Optimal threshold for calculating TSS is used</a:t>
            </a: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In general, the </a:t>
            </a:r>
            <a:r>
              <a:rPr lang="en-CA" dirty="0">
                <a:solidFill>
                  <a:srgbClr val="FF0000"/>
                </a:solidFill>
                <a:latin typeface="ElsevierGulliver"/>
              </a:rPr>
              <a:t>value that maximizes sensitivity + specificity</a:t>
            </a:r>
          </a:p>
          <a:p>
            <a:endParaRPr lang="en-CA" dirty="0">
              <a:solidFill>
                <a:srgbClr val="1F1F1F"/>
              </a:solidFill>
              <a:latin typeface="ElsevierGulliver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F9F181A-28A7-ED9B-97C4-FFEA2FF9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5" y="1553295"/>
            <a:ext cx="5835525" cy="37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1F046-0622-6455-5A1D-E053E76A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546E753-DC99-76F9-A77D-53AA10A6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9" y="809097"/>
            <a:ext cx="9005938" cy="57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B9FA4F7-2FA1-17AE-010E-4AB6DB7AA158}"/>
              </a:ext>
            </a:extLst>
          </p:cNvPr>
          <p:cNvSpPr txBox="1">
            <a:spLocks/>
          </p:cNvSpPr>
          <p:nvPr/>
        </p:nvSpPr>
        <p:spPr>
          <a:xfrm>
            <a:off x="133145" y="932024"/>
            <a:ext cx="5275891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67CE1-ACF9-45EF-D68F-315A7BF44E2F}"/>
              </a:ext>
            </a:extLst>
          </p:cNvPr>
          <p:cNvCxnSpPr>
            <a:cxnSpLocks/>
          </p:cNvCxnSpPr>
          <p:nvPr/>
        </p:nvCxnSpPr>
        <p:spPr>
          <a:xfrm>
            <a:off x="2979174" y="1592826"/>
            <a:ext cx="1858297" cy="309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C6911-8A3F-6BFE-4BF8-E72D51D26B0A}"/>
              </a:ext>
            </a:extLst>
          </p:cNvPr>
          <p:cNvSpPr txBox="1">
            <a:spLocks/>
          </p:cNvSpPr>
          <p:nvPr/>
        </p:nvSpPr>
        <p:spPr>
          <a:xfrm>
            <a:off x="133145" y="572431"/>
            <a:ext cx="299351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TSS calculated around here (whatever threshold that corresponds to)</a:t>
            </a:r>
          </a:p>
          <a:p>
            <a:endParaRPr lang="en-CA" dirty="0">
              <a:solidFill>
                <a:srgbClr val="1F1F1F"/>
              </a:solidFill>
              <a:latin typeface="ElsevierGulliver"/>
            </a:endParaRP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TSS values go from -1 to 1, with 0 being random</a:t>
            </a:r>
          </a:p>
          <a:p>
            <a:endParaRPr lang="en-CA" dirty="0">
              <a:solidFill>
                <a:srgbClr val="1F1F1F"/>
              </a:solidFill>
              <a:latin typeface="ElsevierGulliver"/>
            </a:endParaRPr>
          </a:p>
          <a:p>
            <a:r>
              <a:rPr lang="en-CA" dirty="0">
                <a:solidFill>
                  <a:srgbClr val="1F1F1F"/>
                </a:solidFill>
                <a:latin typeface="ElsevierGulliver"/>
              </a:rPr>
              <a:t>A value &gt;0.5 or &gt;0.6 is considered a good score</a:t>
            </a:r>
          </a:p>
        </p:txBody>
      </p:sp>
    </p:spTree>
    <p:extLst>
      <p:ext uri="{BB962C8B-B14F-4D97-AF65-F5344CB8AC3E}">
        <p14:creationId xmlns:p14="http://schemas.microsoft.com/office/powerpoint/2010/main" val="5488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Cross-validation and over-fitting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971527" y="2059287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A model that fits perfectly to your data </a:t>
            </a:r>
            <a:r>
              <a:rPr lang="en-GB" dirty="0">
                <a:solidFill>
                  <a:srgbClr val="FF0000"/>
                </a:solidFill>
              </a:rPr>
              <a:t>may not be the best model</a:t>
            </a:r>
            <a:r>
              <a:rPr lang="en-GB" dirty="0"/>
              <a:t> for prediction</a:t>
            </a:r>
          </a:p>
          <a:p>
            <a:pPr>
              <a:lnSpc>
                <a:spcPct val="100000"/>
              </a:lnSpc>
            </a:pPr>
            <a:r>
              <a:rPr lang="en-GB" dirty="0"/>
              <a:t>‘Overfitting’</a:t>
            </a:r>
          </a:p>
          <a:p>
            <a:pPr>
              <a:lnSpc>
                <a:spcPct val="100000"/>
              </a:lnSpc>
            </a:pPr>
            <a:r>
              <a:rPr lang="en-GB" dirty="0"/>
              <a:t>Use </a:t>
            </a:r>
            <a:r>
              <a:rPr lang="en-GB" dirty="0">
                <a:solidFill>
                  <a:srgbClr val="FF0000"/>
                </a:solidFill>
              </a:rPr>
              <a:t>cross-validation</a:t>
            </a:r>
            <a:r>
              <a:rPr lang="en-GB" dirty="0"/>
              <a:t> to prevent this</a:t>
            </a:r>
          </a:p>
          <a:p>
            <a:pPr>
              <a:lnSpc>
                <a:spcPct val="100000"/>
              </a:lnSpc>
            </a:pPr>
            <a:r>
              <a:rPr lang="en-GB" dirty="0"/>
              <a:t>Separate data into ‘training’ and ‘test’ data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764A-4B92-659E-48E8-C032EBDA2A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981" y="-51879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33809-CB75-6362-B244-93072BBD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91" y="2004947"/>
            <a:ext cx="5458723" cy="3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Key assumptions / challenges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623464" y="1994394"/>
            <a:ext cx="5275891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Observations of species span full range of suitable conditions</a:t>
            </a:r>
          </a:p>
          <a:p>
            <a:pPr>
              <a:lnSpc>
                <a:spcPct val="100000"/>
              </a:lnSpc>
            </a:pPr>
            <a:r>
              <a:rPr lang="en-GB" dirty="0"/>
              <a:t>Steady-state relationship with environment</a:t>
            </a:r>
          </a:p>
          <a:p>
            <a:pPr>
              <a:lnSpc>
                <a:spcPct val="100000"/>
              </a:lnSpc>
            </a:pPr>
            <a:r>
              <a:rPr lang="en-GB" dirty="0"/>
              <a:t>All key predictors included</a:t>
            </a:r>
          </a:p>
          <a:p>
            <a:pPr>
              <a:lnSpc>
                <a:spcPct val="100000"/>
              </a:lnSpc>
            </a:pPr>
            <a:r>
              <a:rPr lang="en-GB" dirty="0"/>
              <a:t>Three-dimensional environment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Model layers (e.g. surface, seafloor)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Can be challenges with getting sub-surface environmental data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794F24D-0146-C172-A58E-433D76867AF6}"/>
              </a:ext>
            </a:extLst>
          </p:cNvPr>
          <p:cNvSpPr/>
          <p:nvPr/>
        </p:nvSpPr>
        <p:spPr>
          <a:xfrm>
            <a:off x="7504356" y="2692170"/>
            <a:ext cx="360040" cy="1512168"/>
          </a:xfrm>
          <a:prstGeom prst="leftBrace">
            <a:avLst>
              <a:gd name="adj1" fmla="val 489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2F1DA-30D2-EA8A-167D-98D3378549ED}"/>
              </a:ext>
            </a:extLst>
          </p:cNvPr>
          <p:cNvSpPr txBox="1"/>
          <p:nvPr/>
        </p:nvSpPr>
        <p:spPr>
          <a:xfrm rot="5400000">
            <a:off x="11011771" y="332767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Environmental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75910-B19A-352F-D76D-2AF185CA4DD4}"/>
              </a:ext>
            </a:extLst>
          </p:cNvPr>
          <p:cNvSpPr txBox="1"/>
          <p:nvPr/>
        </p:nvSpPr>
        <p:spPr>
          <a:xfrm>
            <a:off x="10509671" y="87165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Species occurrences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A2A3C-14C6-CC68-41D9-A430C355EAC1}"/>
              </a:ext>
            </a:extLst>
          </p:cNvPr>
          <p:cNvSpPr txBox="1"/>
          <p:nvPr/>
        </p:nvSpPr>
        <p:spPr>
          <a:xfrm>
            <a:off x="10548637" y="550196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Modelled distribution</a:t>
            </a:r>
          </a:p>
        </p:txBody>
      </p:sp>
      <p:pic>
        <p:nvPicPr>
          <p:cNvPr id="18" name="Picture 17" descr="lampides_prediction.tif">
            <a:extLst>
              <a:ext uri="{FF2B5EF4-FFF2-40B4-BE49-F238E27FC236}">
                <a16:creationId xmlns:a16="http://schemas.microsoft.com/office/drawing/2014/main" id="{9D9E67F0-24FC-565E-5253-CB8D302BD7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7539" y="387375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0" name="Picture 19" descr="lampides_points.tif">
            <a:extLst>
              <a:ext uri="{FF2B5EF4-FFF2-40B4-BE49-F238E27FC236}">
                <a16:creationId xmlns:a16="http://schemas.microsoft.com/office/drawing/2014/main" id="{37140D31-2D78-79DA-DF90-B839E77640E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4870" y="657807"/>
            <a:ext cx="2877312" cy="2523744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1" name="Picture 20" descr="egypt_land_cover.tif">
            <a:extLst>
              <a:ext uri="{FF2B5EF4-FFF2-40B4-BE49-F238E27FC236}">
                <a16:creationId xmlns:a16="http://schemas.microsoft.com/office/drawing/2014/main" id="{0919D66D-DD90-F7A1-3AE0-B06D60A79F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4870" y="2942466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2" name="Picture 21" descr="egypt_precip.tif">
            <a:extLst>
              <a:ext uri="{FF2B5EF4-FFF2-40B4-BE49-F238E27FC236}">
                <a16:creationId xmlns:a16="http://schemas.microsoft.com/office/drawing/2014/main" id="{8163E691-531B-EE88-508D-ADC509B799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4870" y="2337153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3" name="Picture 22" descr="egypt_temp.tif">
            <a:extLst>
              <a:ext uri="{FF2B5EF4-FFF2-40B4-BE49-F238E27FC236}">
                <a16:creationId xmlns:a16="http://schemas.microsoft.com/office/drawing/2014/main" id="{A652356C-F306-65CB-0280-C95F60CEE2C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4870" y="1731840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6EC94B-5074-0228-789B-4ABF1BD75298}"/>
              </a:ext>
            </a:extLst>
          </p:cNvPr>
          <p:cNvCxnSpPr/>
          <p:nvPr/>
        </p:nvCxnSpPr>
        <p:spPr>
          <a:xfrm flipV="1">
            <a:off x="5899355" y="1994394"/>
            <a:ext cx="2082472" cy="49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B63342-7369-DD37-387C-185FEA0394FF}"/>
              </a:ext>
            </a:extLst>
          </p:cNvPr>
          <p:cNvCxnSpPr>
            <a:cxnSpLocks/>
          </p:cNvCxnSpPr>
          <p:nvPr/>
        </p:nvCxnSpPr>
        <p:spPr>
          <a:xfrm flipV="1">
            <a:off x="5143961" y="3448254"/>
            <a:ext cx="2124044" cy="24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9887E-9EBC-34E3-E67C-981F8F213CB8}"/>
              </a:ext>
            </a:extLst>
          </p:cNvPr>
          <p:cNvCxnSpPr>
            <a:cxnSpLocks/>
          </p:cNvCxnSpPr>
          <p:nvPr/>
        </p:nvCxnSpPr>
        <p:spPr>
          <a:xfrm flipV="1">
            <a:off x="4867240" y="3516015"/>
            <a:ext cx="2400765" cy="688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42726"/>
            <a:ext cx="10607040" cy="701731"/>
          </a:xfrm>
        </p:spPr>
        <p:txBody>
          <a:bodyPr/>
          <a:lstStyle/>
          <a:p>
            <a:r>
              <a:rPr lang="en-US" dirty="0"/>
              <a:t>Introduction to Species Distribution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1515754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03E5-8063-277B-49E8-3707A1B6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5D0D9-A553-2C16-9257-8A4D3D94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815CD-8367-8716-0DB5-3ABB818D42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4749851E-75AC-FCD3-E876-CF09128D6AA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1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BC7F-17F1-D914-64BF-8EE20964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BC8C-A511-449C-ACFD-A7439D9C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CDA9-F903-433D-F2AF-35BA0DED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41</a:t>
            </a:fld>
            <a:endParaRPr lang="en-CA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EE79FDA-9022-2552-91DF-11B923DCDD84}"/>
              </a:ext>
            </a:extLst>
          </p:cNvPr>
          <p:cNvSpPr txBox="1">
            <a:spLocks noChangeArrowheads="1"/>
          </p:cNvSpPr>
          <p:nvPr/>
        </p:nvSpPr>
        <p:spPr>
          <a:xfrm>
            <a:off x="401285" y="2468022"/>
            <a:ext cx="5180649" cy="638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/>
              <a:t>Sometimes results from multiple  algorithms are combined </a:t>
            </a:r>
          </a:p>
          <a:p>
            <a:r>
              <a:rPr lang="en-CA" altLang="en-US" dirty="0"/>
              <a:t>Called an </a:t>
            </a:r>
            <a:r>
              <a:rPr lang="en-CA" altLang="en-US" i="1" dirty="0">
                <a:solidFill>
                  <a:srgbClr val="FF0000"/>
                </a:solidFill>
              </a:rPr>
              <a:t>ensemble</a:t>
            </a:r>
          </a:p>
          <a:p>
            <a:r>
              <a:rPr lang="en-CA" altLang="en-US" dirty="0"/>
              <a:t>Weighted/unweighted</a:t>
            </a:r>
          </a:p>
          <a:p>
            <a:r>
              <a:rPr lang="en-CA" altLang="en-US" dirty="0"/>
              <a:t>How to weight ensemble models?</a:t>
            </a: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DA8214B-E1F0-8A61-7FC6-E690DD6F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346"/>
          <a:stretch/>
        </p:blipFill>
        <p:spPr>
          <a:xfrm>
            <a:off x="5783771" y="1690688"/>
            <a:ext cx="6408229" cy="3971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45041-38D7-655C-206F-3E939BAE3FFE}"/>
              </a:ext>
            </a:extLst>
          </p:cNvPr>
          <p:cNvSpPr txBox="1"/>
          <p:nvPr/>
        </p:nvSpPr>
        <p:spPr>
          <a:xfrm>
            <a:off x="8436816" y="582477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</a:t>
            </a:r>
            <a:r>
              <a:rPr lang="en-US" dirty="0"/>
              <a:t> user manual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46736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C88D8-E9C4-9570-8830-EC310234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EAA91-C0E1-00BC-9793-3DC039AE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CA" dirty="0"/>
              <a:t>Coding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BCB98-D721-7706-F24C-869B16357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425289"/>
            <a:ext cx="5649686" cy="528556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Format and Visualize Acoustic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Make Environmental Data </a:t>
            </a:r>
            <a:r>
              <a:rPr lang="en-CA" dirty="0" err="1">
                <a:solidFill>
                  <a:srgbClr val="0000A4"/>
                </a:solidFill>
              </a:rPr>
              <a:t>Rasters</a:t>
            </a:r>
            <a:endParaRPr lang="en-CA" dirty="0">
              <a:solidFill>
                <a:srgbClr val="0000A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Reformat to biomod2 Data Format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Running Species Distribution Models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Evaluating Species Distribution Models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A" dirty="0">
                <a:solidFill>
                  <a:srgbClr val="0000A4"/>
                </a:solidFill>
              </a:rPr>
              <a:t>Ensemble Modelling</a:t>
            </a:r>
          </a:p>
          <a:p>
            <a:pPr marL="457200" indent="-457200">
              <a:buAutoNum type="arabicPeriod"/>
            </a:pPr>
            <a:endParaRPr lang="en-CA" dirty="0"/>
          </a:p>
        </p:txBody>
      </p:sp>
      <p:pic>
        <p:nvPicPr>
          <p:cNvPr id="6" name="Picture 2" descr="Please don't learn to code | TechCrunch">
            <a:extLst>
              <a:ext uri="{FF2B5EF4-FFF2-40B4-BE49-F238E27FC236}">
                <a16:creationId xmlns:a16="http://schemas.microsoft.com/office/drawing/2014/main" id="{B2571315-477A-1EFD-525D-2A9CB6247BE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21410"/>
          <a:stretch>
            <a:fillRect/>
          </a:stretch>
        </p:blipFill>
        <p:spPr bwMode="auto">
          <a:xfrm>
            <a:off x="6299200" y="0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7F4-EFBA-410C-46AF-58E8AE4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SDM based on tagging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A243-0B2A-EFDC-5876-0FC6570B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2461" cy="4351338"/>
          </a:xfrm>
        </p:spPr>
        <p:txBody>
          <a:bodyPr/>
          <a:lstStyle/>
          <a:p>
            <a:r>
              <a:rPr lang="en-CA" dirty="0"/>
              <a:t>May </a:t>
            </a:r>
            <a:r>
              <a:rPr lang="en-CA" dirty="0">
                <a:solidFill>
                  <a:srgbClr val="FF0000"/>
                </a:solidFill>
              </a:rPr>
              <a:t>truncate niche</a:t>
            </a:r>
          </a:p>
          <a:p>
            <a:r>
              <a:rPr lang="en-CA" dirty="0"/>
              <a:t>Potentially big problem, </a:t>
            </a:r>
            <a:r>
              <a:rPr lang="en-CA" dirty="0">
                <a:solidFill>
                  <a:srgbClr val="FF0000"/>
                </a:solidFill>
              </a:rPr>
              <a:t>especially</a:t>
            </a:r>
            <a:r>
              <a:rPr lang="en-CA" dirty="0"/>
              <a:t> for climate change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5EDAC-8EFF-58FA-37D5-176610C2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2" y="1722245"/>
            <a:ext cx="5029385" cy="4418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44788E-818C-7652-0FF8-F62FD6E7FE3E}"/>
              </a:ext>
            </a:extLst>
          </p:cNvPr>
          <p:cNvSpPr/>
          <p:nvPr/>
        </p:nvSpPr>
        <p:spPr>
          <a:xfrm rot="1961709">
            <a:off x="1994259" y="5010938"/>
            <a:ext cx="2524897" cy="1915533"/>
          </a:xfrm>
          <a:custGeom>
            <a:avLst/>
            <a:gdLst>
              <a:gd name="connsiteX0" fmla="*/ 227853 w 2524897"/>
              <a:gd name="connsiteY0" fmla="*/ 1915533 h 1915533"/>
              <a:gd name="connsiteX1" fmla="*/ 219019 w 2524897"/>
              <a:gd name="connsiteY1" fmla="*/ 95567 h 1915533"/>
              <a:gd name="connsiteX2" fmla="*/ 2524897 w 2524897"/>
              <a:gd name="connsiteY2" fmla="*/ 418037 h 191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897" h="1915533">
                <a:moveTo>
                  <a:pt x="227853" y="1915533"/>
                </a:moveTo>
                <a:cubicBezTo>
                  <a:pt x="32015" y="1130341"/>
                  <a:pt x="-163822" y="345150"/>
                  <a:pt x="219019" y="95567"/>
                </a:cubicBezTo>
                <a:cubicBezTo>
                  <a:pt x="601860" y="-154016"/>
                  <a:pt x="1563378" y="132010"/>
                  <a:pt x="2524897" y="418037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5633E3-7976-E152-E64D-FEC96DD45534}"/>
              </a:ext>
            </a:extLst>
          </p:cNvPr>
          <p:cNvCxnSpPr/>
          <p:nvPr/>
        </p:nvCxnSpPr>
        <p:spPr>
          <a:xfrm>
            <a:off x="1607930" y="6210853"/>
            <a:ext cx="368852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5A8D64-5C2B-8EFC-82DA-0FB9A8BE2BAF}"/>
              </a:ext>
            </a:extLst>
          </p:cNvPr>
          <p:cNvSpPr txBox="1"/>
          <p:nvPr/>
        </p:nvSpPr>
        <p:spPr>
          <a:xfrm>
            <a:off x="2562414" y="6345791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Temperature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0BE4E5-C3FE-F733-7D9C-A007D6CA4BF4}"/>
              </a:ext>
            </a:extLst>
          </p:cNvPr>
          <p:cNvGrpSpPr/>
          <p:nvPr/>
        </p:nvGrpSpPr>
        <p:grpSpPr>
          <a:xfrm>
            <a:off x="2562414" y="5133009"/>
            <a:ext cx="1853626" cy="1077844"/>
            <a:chOff x="2562414" y="4443895"/>
            <a:chExt cx="1853626" cy="10778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B4D62E-9D10-4765-0671-57502EE2B015}"/>
                </a:ext>
              </a:extLst>
            </p:cNvPr>
            <p:cNvGrpSpPr/>
            <p:nvPr/>
          </p:nvGrpSpPr>
          <p:grpSpPr>
            <a:xfrm>
              <a:off x="2562414" y="4443895"/>
              <a:ext cx="1853626" cy="1077844"/>
              <a:chOff x="2562414" y="4443895"/>
              <a:chExt cx="1853626" cy="107784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D95727-2882-B1FD-95C2-5E129DF98257}"/>
                  </a:ext>
                </a:extLst>
              </p:cNvPr>
              <p:cNvCxnSpPr/>
              <p:nvPr/>
            </p:nvCxnSpPr>
            <p:spPr>
              <a:xfrm>
                <a:off x="4152348" y="4443896"/>
                <a:ext cx="0" cy="107784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66A5AF7-7D83-0836-4E64-D4186A0F6871}"/>
                  </a:ext>
                </a:extLst>
              </p:cNvPr>
              <p:cNvCxnSpPr/>
              <p:nvPr/>
            </p:nvCxnSpPr>
            <p:spPr>
              <a:xfrm>
                <a:off x="2562414" y="4443895"/>
                <a:ext cx="0" cy="107784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37663-9937-36DC-9246-39D88F62BFB3}"/>
                  </a:ext>
                </a:extLst>
              </p:cNvPr>
              <p:cNvSpPr txBox="1"/>
              <p:nvPr/>
            </p:nvSpPr>
            <p:spPr>
              <a:xfrm>
                <a:off x="2631414" y="4582393"/>
                <a:ext cx="17846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Conditions experienced in ETP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2ECF3C-1AFD-1B47-F794-076E5E28ECDD}"/>
                </a:ext>
              </a:extLst>
            </p:cNvPr>
            <p:cNvCxnSpPr/>
            <p:nvPr/>
          </p:nvCxnSpPr>
          <p:spPr>
            <a:xfrm>
              <a:off x="2562414" y="4501322"/>
              <a:ext cx="158993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D6DA84-7D77-F43D-8282-13B8D2912D61}"/>
              </a:ext>
            </a:extLst>
          </p:cNvPr>
          <p:cNvGrpSpPr/>
          <p:nvPr/>
        </p:nvGrpSpPr>
        <p:grpSpPr>
          <a:xfrm>
            <a:off x="1676929" y="4340740"/>
            <a:ext cx="3316907" cy="1854097"/>
            <a:chOff x="1676929" y="3651626"/>
            <a:chExt cx="3316907" cy="185409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125388-9907-C9D9-FFD8-3C6018957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548" y="3656703"/>
              <a:ext cx="0" cy="1849020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7B1554-8D6F-219D-934E-B6F1BB19A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1495" y="3656703"/>
              <a:ext cx="0" cy="1849019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9045BC-5115-0BD1-239B-9A5980D8EFD8}"/>
                </a:ext>
              </a:extLst>
            </p:cNvPr>
            <p:cNvCxnSpPr/>
            <p:nvPr/>
          </p:nvCxnSpPr>
          <p:spPr>
            <a:xfrm>
              <a:off x="1851212" y="4117009"/>
              <a:ext cx="2773383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E5172F-A671-57AE-35A1-9FBDB812EFBA}"/>
                </a:ext>
              </a:extLst>
            </p:cNvPr>
            <p:cNvSpPr txBox="1"/>
            <p:nvPr/>
          </p:nvSpPr>
          <p:spPr>
            <a:xfrm>
              <a:off x="1676929" y="3651626"/>
              <a:ext cx="3316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Conditions experienced globally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BFF1F2-3FEC-1362-F637-E1B7BA56DE23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24416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2DEB-0EE5-0990-F05B-0024D30E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Tagging data and high-resolution SDMs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174DB-A0E3-4E21-12CB-841071C2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76" y="2216177"/>
            <a:ext cx="5552848" cy="34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77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6B14-8BD0-3A34-A0C2-1C3F0416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A489-E70D-2B59-6113-3296FD894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15548"/>
            <a:ext cx="5257800" cy="5150679"/>
          </a:xfrm>
        </p:spPr>
        <p:txBody>
          <a:bodyPr>
            <a:normAutofit/>
          </a:bodyPr>
          <a:lstStyle/>
          <a:p>
            <a:r>
              <a:rPr lang="en-CA" dirty="0"/>
              <a:t>Recognize that model developed at regional scale (using tagging data) </a:t>
            </a:r>
            <a:r>
              <a:rPr lang="en-CA" dirty="0">
                <a:solidFill>
                  <a:srgbClr val="FF0000"/>
                </a:solidFill>
              </a:rPr>
              <a:t>is telling you something different</a:t>
            </a:r>
            <a:r>
              <a:rPr lang="en-CA" dirty="0"/>
              <a:t> from a global model</a:t>
            </a:r>
          </a:p>
          <a:p>
            <a:endParaRPr lang="en-CA" dirty="0"/>
          </a:p>
          <a:p>
            <a:r>
              <a:rPr lang="en-CA" dirty="0"/>
              <a:t>No practical way around this </a:t>
            </a:r>
            <a:r>
              <a:rPr lang="en-CA" dirty="0">
                <a:solidFill>
                  <a:srgbClr val="FF0000"/>
                </a:solidFill>
              </a:rPr>
              <a:t>without global tagging data set</a:t>
            </a:r>
            <a:r>
              <a:rPr lang="en-CA" dirty="0"/>
              <a:t>?</a:t>
            </a:r>
          </a:p>
          <a:p>
            <a:endParaRPr lang="en-CA" dirty="0"/>
          </a:p>
          <a:p>
            <a:r>
              <a:rPr lang="en-CA" dirty="0"/>
              <a:t>Be </a:t>
            </a:r>
            <a:r>
              <a:rPr lang="en-CA" dirty="0">
                <a:solidFill>
                  <a:srgbClr val="FF0000"/>
                </a:solidFill>
              </a:rPr>
              <a:t>very careful making projections </a:t>
            </a:r>
            <a:r>
              <a:rPr lang="en-CA" dirty="0"/>
              <a:t>using regional tagging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20A0B-A406-CB33-6147-58ACF4A6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8525"/>
            <a:ext cx="5552848" cy="34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315A-9317-C3C3-9142-409C3542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A119-5EA7-B504-5F3A-7EF60E51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CEE2-6519-3E2C-EA0E-8608A56A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891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7F4-EFBA-410C-46AF-58E8AE4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SDM based on global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A243-0B2A-EFDC-5876-0FC6570B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6" y="2506662"/>
            <a:ext cx="5222461" cy="43513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CA" dirty="0"/>
              <a:t>Should not </a:t>
            </a:r>
            <a:r>
              <a:rPr lang="en-CA" dirty="0">
                <a:solidFill>
                  <a:srgbClr val="FF0000"/>
                </a:solidFill>
              </a:rPr>
              <a:t>truncate niche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Does not match </a:t>
            </a:r>
            <a:r>
              <a:rPr lang="en-CA" dirty="0"/>
              <a:t>to exact environment</a:t>
            </a:r>
          </a:p>
          <a:p>
            <a:pPr>
              <a:buClr>
                <a:schemeClr val="tx1"/>
              </a:buClr>
            </a:pPr>
            <a:r>
              <a:rPr lang="en-CA" dirty="0"/>
              <a:t>Will not pick up importance of </a:t>
            </a:r>
            <a:r>
              <a:rPr lang="en-CA" dirty="0">
                <a:solidFill>
                  <a:srgbClr val="FF0000"/>
                </a:solidFill>
              </a:rPr>
              <a:t>local-scale, high-frequency </a:t>
            </a:r>
            <a:r>
              <a:rPr lang="en-CA" dirty="0"/>
              <a:t>features</a:t>
            </a:r>
          </a:p>
          <a:p>
            <a:pPr>
              <a:buClr>
                <a:schemeClr val="tx1"/>
              </a:buClr>
            </a:pPr>
            <a:r>
              <a:rPr lang="en-CA" dirty="0"/>
              <a:t>Will </a:t>
            </a:r>
            <a:r>
              <a:rPr lang="en-CA" dirty="0">
                <a:solidFill>
                  <a:srgbClr val="FF0000"/>
                </a:solidFill>
              </a:rPr>
              <a:t>inevitably give a different result </a:t>
            </a:r>
            <a:r>
              <a:rPr lang="en-CA" dirty="0"/>
              <a:t>to a local SDM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EB770-4E31-7891-D666-0B07218E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06" y="2289996"/>
            <a:ext cx="6255026" cy="327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B51F7-937E-1588-5D47-6DC359039840}"/>
              </a:ext>
            </a:extLst>
          </p:cNvPr>
          <p:cNvSpPr txBox="1"/>
          <p:nvPr/>
        </p:nvSpPr>
        <p:spPr>
          <a:xfrm>
            <a:off x="10072210" y="6446621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Salazar </a:t>
            </a:r>
            <a:r>
              <a:rPr lang="en-CA" sz="1400" i="1" dirty="0"/>
              <a:t>et al. </a:t>
            </a:r>
            <a:r>
              <a:rPr lang="en-CA" sz="1400" dirty="0"/>
              <a:t>(in prep.)</a:t>
            </a:r>
          </a:p>
        </p:txBody>
      </p:sp>
    </p:spTree>
    <p:extLst>
      <p:ext uri="{BB962C8B-B14F-4D97-AF65-F5344CB8AC3E}">
        <p14:creationId xmlns:p14="http://schemas.microsoft.com/office/powerpoint/2010/main" val="101844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482ED3-B3D5-31CC-E2D8-10C3136AC443}"/>
              </a:ext>
            </a:extLst>
          </p:cNvPr>
          <p:cNvSpPr txBox="1">
            <a:spLocks/>
          </p:cNvSpPr>
          <p:nvPr/>
        </p:nvSpPr>
        <p:spPr>
          <a:xfrm>
            <a:off x="383862" y="1568984"/>
            <a:ext cx="5330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Species distribution modelling (ecological niche modelling)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Relate the distribution of a species to the environment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Can then project in space and/or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B7D0D-80AD-2A45-0218-1FF59CE68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2"/>
          <a:stretch/>
        </p:blipFill>
        <p:spPr>
          <a:xfrm>
            <a:off x="6042906" y="0"/>
            <a:ext cx="61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How do SDMs work?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7283837" y="2672820"/>
            <a:ext cx="4522554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Statistical models relating species occurrences (</a:t>
            </a:r>
            <a:r>
              <a:rPr lang="en-GB" i="1" dirty="0"/>
              <a:t>sometimes also absences</a:t>
            </a:r>
            <a:r>
              <a:rPr lang="en-GB" dirty="0"/>
              <a:t>) to environment)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FF63029-12C0-4086-A405-B37E55BAC95D}"/>
              </a:ext>
            </a:extLst>
          </p:cNvPr>
          <p:cNvSpPr/>
          <p:nvPr/>
        </p:nvSpPr>
        <p:spPr>
          <a:xfrm>
            <a:off x="1876372" y="3140520"/>
            <a:ext cx="360040" cy="1512168"/>
          </a:xfrm>
          <a:prstGeom prst="leftBrace">
            <a:avLst>
              <a:gd name="adj1" fmla="val 489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44359-4A6A-435B-8169-756408220551}"/>
              </a:ext>
            </a:extLst>
          </p:cNvPr>
          <p:cNvSpPr txBox="1"/>
          <p:nvPr/>
        </p:nvSpPr>
        <p:spPr>
          <a:xfrm rot="16200000">
            <a:off x="673811" y="351645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Environmental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00CD5-71A0-422E-83B3-A2E15194274E}"/>
              </a:ext>
            </a:extLst>
          </p:cNvPr>
          <p:cNvSpPr txBox="1"/>
          <p:nvPr/>
        </p:nvSpPr>
        <p:spPr>
          <a:xfrm>
            <a:off x="876025" y="1857025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Species occurrences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77AAB-DC8B-4F69-A97F-DDEBB5BF725C}"/>
              </a:ext>
            </a:extLst>
          </p:cNvPr>
          <p:cNvSpPr txBox="1"/>
          <p:nvPr/>
        </p:nvSpPr>
        <p:spPr>
          <a:xfrm>
            <a:off x="1019007" y="525800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Modelled distribution</a:t>
            </a:r>
          </a:p>
        </p:txBody>
      </p:sp>
      <p:pic>
        <p:nvPicPr>
          <p:cNvPr id="24" name="Picture 23" descr="lampides_prediction.tif">
            <a:extLst>
              <a:ext uri="{FF2B5EF4-FFF2-40B4-BE49-F238E27FC236}">
                <a16:creationId xmlns:a16="http://schemas.microsoft.com/office/drawing/2014/main" id="{8FD7C2B8-33B2-41E2-87AB-061661D0EA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9555" y="4322107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5" name="Picture 24" descr="lampides_points.tif">
            <a:extLst>
              <a:ext uri="{FF2B5EF4-FFF2-40B4-BE49-F238E27FC236}">
                <a16:creationId xmlns:a16="http://schemas.microsoft.com/office/drawing/2014/main" id="{9FFB4690-0D4A-483E-B51A-B2E13A8214B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6886" y="1106157"/>
            <a:ext cx="2877312" cy="2523744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6" name="Picture 25" descr="egypt_land_cover.tif">
            <a:extLst>
              <a:ext uri="{FF2B5EF4-FFF2-40B4-BE49-F238E27FC236}">
                <a16:creationId xmlns:a16="http://schemas.microsoft.com/office/drawing/2014/main" id="{2E125DC4-E204-42B4-A7D1-87D3609F8D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6886" y="3390816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7" name="Picture 26" descr="egypt_precip.tif">
            <a:extLst>
              <a:ext uri="{FF2B5EF4-FFF2-40B4-BE49-F238E27FC236}">
                <a16:creationId xmlns:a16="http://schemas.microsoft.com/office/drawing/2014/main" id="{49395A6C-5CBB-47F9-B819-979635DE15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6886" y="2785503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pic>
        <p:nvPicPr>
          <p:cNvPr id="28" name="Picture 27" descr="egypt_temp.tif">
            <a:extLst>
              <a:ext uri="{FF2B5EF4-FFF2-40B4-BE49-F238E27FC236}">
                <a16:creationId xmlns:a16="http://schemas.microsoft.com/office/drawing/2014/main" id="{B5D278ED-9507-4515-9896-94679926333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6886" y="2180190"/>
            <a:ext cx="2877312" cy="2523744"/>
          </a:xfrm>
          <a:prstGeom prst="rect">
            <a:avLst/>
          </a:prstGeom>
          <a:scene3d>
            <a:camera prst="orthographicFront">
              <a:rot lat="3480000" lon="3480000" rev="3480000"/>
            </a:camera>
            <a:lightRig rig="threePt" dir="t"/>
          </a:scene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438C93-FF0B-45A2-92E3-819CFBCCA363}"/>
              </a:ext>
            </a:extLst>
          </p:cNvPr>
          <p:cNvSpPr txBox="1"/>
          <p:nvPr/>
        </p:nvSpPr>
        <p:spPr>
          <a:xfrm>
            <a:off x="2403713" y="608391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 future distribution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75B01EE-F33E-454A-A346-DB115FF8E672}"/>
              </a:ext>
            </a:extLst>
          </p:cNvPr>
          <p:cNvCxnSpPr/>
          <p:nvPr/>
        </p:nvCxnSpPr>
        <p:spPr>
          <a:xfrm rot="16200000" flipH="1">
            <a:off x="1969871" y="5914689"/>
            <a:ext cx="533082" cy="532113"/>
          </a:xfrm>
          <a:prstGeom prst="curvedConnector3">
            <a:avLst>
              <a:gd name="adj1" fmla="val 101051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0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1FA4-E53D-A32D-AA64-9F4B4EF2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SDMs and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9ADA-32BE-C66F-0D2E-F14AD0BA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962099" cy="4351338"/>
          </a:xfrm>
        </p:spPr>
        <p:txBody>
          <a:bodyPr/>
          <a:lstStyle/>
          <a:p>
            <a:r>
              <a:rPr lang="en-US" dirty="0"/>
              <a:t>Overlaying SDMs with protected areas</a:t>
            </a:r>
          </a:p>
          <a:p>
            <a:r>
              <a:rPr lang="en-US" dirty="0"/>
              <a:t>How much is covered now?</a:t>
            </a:r>
          </a:p>
          <a:p>
            <a:r>
              <a:rPr lang="en-US" dirty="0"/>
              <a:t>How much will remain covered?</a:t>
            </a:r>
          </a:p>
          <a:p>
            <a:r>
              <a:rPr lang="en-US" dirty="0"/>
              <a:t>Using SDMs to help site PAs</a:t>
            </a:r>
          </a:p>
          <a:p>
            <a:r>
              <a:rPr lang="en-US" dirty="0"/>
              <a:t>How about SDMs for more dynamic conservation?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A0808-0570-3FFB-A5B8-D8D3FCC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62D5-B9A5-4208-AF16-D4EFCFB5F2B0}" type="slidenum">
              <a:rPr lang="en-CA" smtClean="0"/>
              <a:t>7</a:t>
            </a:fld>
            <a:endParaRPr lang="en-CA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BB1850C2-649F-4524-14D1-3FFF4819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7435"/>
            <a:ext cx="5941776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4421B-5783-D28D-A0D3-614F03FD91F3}"/>
              </a:ext>
            </a:extLst>
          </p:cNvPr>
          <p:cNvSpPr txBox="1"/>
          <p:nvPr/>
        </p:nvSpPr>
        <p:spPr>
          <a:xfrm>
            <a:off x="8325296" y="6385023"/>
            <a:ext cx="481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Passadore</a:t>
            </a:r>
            <a:r>
              <a:rPr lang="en-CA" sz="1400" dirty="0"/>
              <a:t> </a:t>
            </a:r>
            <a:r>
              <a:rPr lang="en-CA" sz="1400" i="1" dirty="0"/>
              <a:t>et al. </a:t>
            </a:r>
            <a:r>
              <a:rPr lang="en-CA" sz="1400" dirty="0"/>
              <a:t>(2018), Sci. Rep.</a:t>
            </a:r>
          </a:p>
        </p:txBody>
      </p:sp>
    </p:spTree>
    <p:extLst>
      <p:ext uri="{BB962C8B-B14F-4D97-AF65-F5344CB8AC3E}">
        <p14:creationId xmlns:p14="http://schemas.microsoft.com/office/powerpoint/2010/main" val="8542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28" y="5842726"/>
            <a:ext cx="10607040" cy="701731"/>
          </a:xfrm>
        </p:spPr>
        <p:txBody>
          <a:bodyPr/>
          <a:lstStyle/>
          <a:p>
            <a:r>
              <a:rPr lang="en-US" dirty="0"/>
              <a:t>SDM Data and Formatting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7D44-C67D-4D77-8087-22C5033670E3}"/>
              </a:ext>
            </a:extLst>
          </p:cNvPr>
          <p:cNvSpPr txBox="1"/>
          <p:nvPr/>
        </p:nvSpPr>
        <p:spPr>
          <a:xfrm rot="5400000">
            <a:off x="11315396" y="4686006"/>
            <a:ext cx="107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Image credit: </a:t>
            </a:r>
          </a:p>
          <a:p>
            <a:r>
              <a:rPr lang="en-CA" sz="1100" dirty="0"/>
              <a:t>Nicolas Winkler</a:t>
            </a:r>
          </a:p>
        </p:txBody>
      </p:sp>
    </p:spTree>
    <p:extLst>
      <p:ext uri="{BB962C8B-B14F-4D97-AF65-F5344CB8AC3E}">
        <p14:creationId xmlns:p14="http://schemas.microsoft.com/office/powerpoint/2010/main" val="382814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A66-D454-42D5-8E36-EE29F89F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6699921" cy="590931"/>
          </a:xfrm>
        </p:spPr>
        <p:txBody>
          <a:bodyPr/>
          <a:lstStyle/>
          <a:p>
            <a:r>
              <a:rPr lang="en-CA" dirty="0"/>
              <a:t>Basic SDM data requirements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517549-BD5A-44C6-9B5E-C18B0470D6F2}"/>
              </a:ext>
            </a:extLst>
          </p:cNvPr>
          <p:cNvSpPr txBox="1">
            <a:spLocks/>
          </p:cNvSpPr>
          <p:nvPr/>
        </p:nvSpPr>
        <p:spPr>
          <a:xfrm>
            <a:off x="824042" y="1782018"/>
            <a:ext cx="5826647" cy="6029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(1) </a:t>
            </a:r>
            <a:r>
              <a:rPr lang="en-GB" dirty="0">
                <a:solidFill>
                  <a:srgbClr val="FF0000"/>
                </a:solidFill>
              </a:rPr>
              <a:t>Geo-referenced</a:t>
            </a:r>
            <a:r>
              <a:rPr lang="en-GB" dirty="0"/>
              <a:t> observations of species presences (+ absences?)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E837-965A-F9F5-392A-24360B02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5994</TotalTime>
  <Words>1564</Words>
  <Application>Microsoft Office PowerPoint</Application>
  <PresentationFormat>Widescreen</PresentationFormat>
  <Paragraphs>348</Paragraphs>
  <Slides>47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CourierNewPS-ItalicMT</vt:lpstr>
      <vt:lpstr>ElsevierGulliver</vt:lpstr>
      <vt:lpstr>Times New Roman</vt:lpstr>
      <vt:lpstr>WP Greek Century</vt:lpstr>
      <vt:lpstr>Office Theme</vt:lpstr>
      <vt:lpstr>R for Movement Ecologists:  Species Distribution Models</vt:lpstr>
      <vt:lpstr>Workshop Structure</vt:lpstr>
      <vt:lpstr>Coding Sections</vt:lpstr>
      <vt:lpstr>Introduction to Species Distribution Models</vt:lpstr>
      <vt:lpstr>PowerPoint Presentation</vt:lpstr>
      <vt:lpstr>How do SDMs work?</vt:lpstr>
      <vt:lpstr>SDMs and conservation</vt:lpstr>
      <vt:lpstr>SDM Data and Formatting</vt:lpstr>
      <vt:lpstr>Basic SDM data requirements</vt:lpstr>
      <vt:lpstr>(1) Geo-referenced observations of species presences (+ absences?)</vt:lpstr>
      <vt:lpstr>Global data from e.g. OBIS</vt:lpstr>
      <vt:lpstr>Regional tagging data</vt:lpstr>
      <vt:lpstr>Coding Sections</vt:lpstr>
      <vt:lpstr>Basic SDM data requirements</vt:lpstr>
      <vt:lpstr>(2) Gridded environmental data layers (e.g. chlorophyll, SST, oxygen) </vt:lpstr>
      <vt:lpstr>Coding Sections</vt:lpstr>
      <vt:lpstr>Basic SDM data requirements</vt:lpstr>
      <vt:lpstr>Methods for SDM statistical modelling</vt:lpstr>
      <vt:lpstr>Examples</vt:lpstr>
      <vt:lpstr>Species niches</vt:lpstr>
      <vt:lpstr>Fundamental vs. realized niche</vt:lpstr>
      <vt:lpstr>Fundamental vs. realized niche</vt:lpstr>
      <vt:lpstr>Geographic space and niche space</vt:lpstr>
      <vt:lpstr>Important: differences between methods in terms of how they fit</vt:lpstr>
      <vt:lpstr>Generalized linear models (GLMs)</vt:lpstr>
      <vt:lpstr>Logistic Regression</vt:lpstr>
      <vt:lpstr>Fit logistic regression using GLM and binomial error distribution</vt:lpstr>
      <vt:lpstr>Generalized Additive Models (GAMs)</vt:lpstr>
      <vt:lpstr>Random forest</vt:lpstr>
      <vt:lpstr>Coding Sections</vt:lpstr>
      <vt:lpstr>Assessing model performance</vt:lpstr>
      <vt:lpstr>Sensitivity and specificity</vt:lpstr>
      <vt:lpstr>PowerPoint Presentation</vt:lpstr>
      <vt:lpstr>Receiver-operating characteristic curve (ROC)</vt:lpstr>
      <vt:lpstr>AUC values</vt:lpstr>
      <vt:lpstr>True Skill Statistic (TSS)</vt:lpstr>
      <vt:lpstr>PowerPoint Presentation</vt:lpstr>
      <vt:lpstr>Cross-validation and over-fitting</vt:lpstr>
      <vt:lpstr>Key assumptions / challenges</vt:lpstr>
      <vt:lpstr>Coding Sections</vt:lpstr>
      <vt:lpstr>Ensemble modelling</vt:lpstr>
      <vt:lpstr>Coding Sections</vt:lpstr>
      <vt:lpstr>SDM based on tagging data</vt:lpstr>
      <vt:lpstr>Tagging data and high-resolution SDMs</vt:lpstr>
      <vt:lpstr>Practical solution</vt:lpstr>
      <vt:lpstr>End</vt:lpstr>
      <vt:lpstr>SDM based on global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ecosystems under climate change</dc:title>
  <dc:creator>Derek Tittensor</dc:creator>
  <cp:lastModifiedBy>Reid Steele</cp:lastModifiedBy>
  <cp:revision>269</cp:revision>
  <dcterms:created xsi:type="dcterms:W3CDTF">2021-05-31T15:03:12Z</dcterms:created>
  <dcterms:modified xsi:type="dcterms:W3CDTF">2025-03-24T17:09:55Z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